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5" r:id="rId1"/>
  </p:sldMasterIdLst>
  <p:notesMasterIdLst>
    <p:notesMasterId r:id="rId22"/>
  </p:notesMasterIdLst>
  <p:sldIdLst>
    <p:sldId id="256" r:id="rId2"/>
    <p:sldId id="257" r:id="rId3"/>
    <p:sldId id="258" r:id="rId4"/>
    <p:sldId id="259" r:id="rId5"/>
    <p:sldId id="260" r:id="rId6"/>
    <p:sldId id="261" r:id="rId7"/>
    <p:sldId id="265" r:id="rId8"/>
    <p:sldId id="262" r:id="rId9"/>
    <p:sldId id="263" r:id="rId10"/>
    <p:sldId id="264" r:id="rId11"/>
    <p:sldId id="266" r:id="rId12"/>
    <p:sldId id="267" r:id="rId13"/>
    <p:sldId id="268" r:id="rId14"/>
    <p:sldId id="269" r:id="rId15"/>
    <p:sldId id="270" r:id="rId16"/>
    <p:sldId id="271" r:id="rId17"/>
    <p:sldId id="277"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B92"/>
    <a:srgbClr val="75D279"/>
    <a:srgbClr val="D5FC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76"/>
    <p:restoredTop sz="97534"/>
  </p:normalViewPr>
  <p:slideViewPr>
    <p:cSldViewPr snapToGrid="0" snapToObjects="1">
      <p:cViewPr varScale="1">
        <p:scale>
          <a:sx n="126" d="100"/>
          <a:sy n="126" d="100"/>
        </p:scale>
        <p:origin x="232" y="1584"/>
      </p:cViewPr>
      <p:guideLst/>
    </p:cSldViewPr>
  </p:slideViewPr>
  <p:outlineViewPr>
    <p:cViewPr>
      <p:scale>
        <a:sx n="33" d="100"/>
        <a:sy n="33" d="100"/>
      </p:scale>
      <p:origin x="0" y="-227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F7078C-21E3-8647-8229-7E22160ABAAF}" type="datetimeFigureOut">
              <a:rPr lang="en-US" smtClean="0"/>
              <a:t>2/28/21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CA29F7-9984-304B-9267-4F042CE3AF7F}" type="slidenum">
              <a:rPr lang="en-US" smtClean="0"/>
              <a:t>‹#›</a:t>
            </a:fld>
            <a:endParaRPr lang="en-US"/>
          </a:p>
        </p:txBody>
      </p:sp>
    </p:spTree>
    <p:extLst>
      <p:ext uri="{BB962C8B-B14F-4D97-AF65-F5344CB8AC3E}">
        <p14:creationId xmlns:p14="http://schemas.microsoft.com/office/powerpoint/2010/main" val="4237428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p>
        </p:txBody>
      </p:sp>
      <p:sp>
        <p:nvSpPr>
          <p:cNvPr id="4" name="Slide Number Placeholder 3"/>
          <p:cNvSpPr>
            <a:spLocks noGrp="1"/>
          </p:cNvSpPr>
          <p:nvPr>
            <p:ph type="sldNum" sz="quarter" idx="5"/>
          </p:nvPr>
        </p:nvSpPr>
        <p:spPr/>
        <p:txBody>
          <a:bodyPr/>
          <a:lstStyle/>
          <a:p>
            <a:fld id="{0CCA29F7-9984-304B-9267-4F042CE3AF7F}" type="slidenum">
              <a:rPr lang="en-US" smtClean="0"/>
              <a:t>1</a:t>
            </a:fld>
            <a:endParaRPr lang="en-US"/>
          </a:p>
        </p:txBody>
      </p:sp>
    </p:spTree>
    <p:extLst>
      <p:ext uri="{BB962C8B-B14F-4D97-AF65-F5344CB8AC3E}">
        <p14:creationId xmlns:p14="http://schemas.microsoft.com/office/powerpoint/2010/main" val="40077467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2/28/21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52606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87661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08573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12908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02568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2/28/21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84496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2/28/21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73429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57825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65374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93716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939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11626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2/28/21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2036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2/28/21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4667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2/28/21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99262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69338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3759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2/28/21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00787420"/>
      </p:ext>
    </p:extLst>
  </p:cSld>
  <p:clrMap bg1="dk1" tx1="lt1" bg2="dk2"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2548F-8FAA-4E46-A9E6-639E55D7C6A6}"/>
              </a:ext>
            </a:extLst>
          </p:cNvPr>
          <p:cNvSpPr>
            <a:spLocks noGrp="1"/>
          </p:cNvSpPr>
          <p:nvPr>
            <p:ph type="ctrTitle"/>
          </p:nvPr>
        </p:nvSpPr>
        <p:spPr/>
        <p:txBody>
          <a:bodyPr>
            <a:normAutofit/>
          </a:bodyPr>
          <a:lstStyle/>
          <a:p>
            <a:r>
              <a:rPr lang="en-US" dirty="0"/>
              <a:t>Project Proposal</a:t>
            </a:r>
            <a:br>
              <a:rPr lang="en-US" dirty="0"/>
            </a:br>
            <a:r>
              <a:rPr lang="en-US" dirty="0"/>
              <a:t>		</a:t>
            </a:r>
            <a:r>
              <a:rPr lang="en-US" sz="3600" dirty="0"/>
              <a:t>Interceptor 4.0</a:t>
            </a:r>
            <a:br>
              <a:rPr lang="en-US" sz="3600" dirty="0"/>
            </a:br>
            <a:r>
              <a:rPr lang="en-US" sz="3600" dirty="0"/>
              <a:t>			</a:t>
            </a:r>
            <a:r>
              <a:rPr lang="en-US" sz="2000" i="1" dirty="0"/>
              <a:t>AUTONOMOUS LAW ENFORCEMENT Vehicle</a:t>
            </a:r>
            <a:endParaRPr lang="en-US" dirty="0"/>
          </a:p>
        </p:txBody>
      </p:sp>
      <p:sp>
        <p:nvSpPr>
          <p:cNvPr id="3" name="Subtitle 2">
            <a:extLst>
              <a:ext uri="{FF2B5EF4-FFF2-40B4-BE49-F238E27FC236}">
                <a16:creationId xmlns:a16="http://schemas.microsoft.com/office/drawing/2014/main" id="{60457E00-4243-464D-9C4F-092760C0E6F0}"/>
              </a:ext>
            </a:extLst>
          </p:cNvPr>
          <p:cNvSpPr>
            <a:spLocks noGrp="1"/>
          </p:cNvSpPr>
          <p:nvPr>
            <p:ph type="subTitle" idx="1"/>
          </p:nvPr>
        </p:nvSpPr>
        <p:spPr>
          <a:xfrm>
            <a:off x="1980334" y="4729655"/>
            <a:ext cx="8791575" cy="1598410"/>
          </a:xfrm>
        </p:spPr>
        <p:txBody>
          <a:bodyPr>
            <a:normAutofit/>
          </a:bodyPr>
          <a:lstStyle/>
          <a:p>
            <a:r>
              <a:rPr lang="en-US" dirty="0"/>
              <a:t>Team Delamain</a:t>
            </a:r>
          </a:p>
          <a:p>
            <a:r>
              <a:rPr lang="en-US" dirty="0"/>
              <a:t>Hideaki Heng Lee, Nicolas Morant, Jack Tsu</a:t>
            </a:r>
          </a:p>
          <a:p>
            <a:r>
              <a:rPr lang="en-US" dirty="0"/>
              <a:t>DGMD E-17 - HARVARD UNIVERSITY – SPRING 2021</a:t>
            </a:r>
          </a:p>
        </p:txBody>
      </p:sp>
      <p:pic>
        <p:nvPicPr>
          <p:cNvPr id="5122" name="Picture 2" descr="Police Car Transparent Image">
            <a:extLst>
              <a:ext uri="{FF2B5EF4-FFF2-40B4-BE49-F238E27FC236}">
                <a16:creationId xmlns:a16="http://schemas.microsoft.com/office/drawing/2014/main" id="{343B19C2-B056-BB40-94DC-188E300D72FA}"/>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1575" b="6176"/>
          <a:stretch/>
        </p:blipFill>
        <p:spPr bwMode="auto">
          <a:xfrm>
            <a:off x="7660433" y="4237872"/>
            <a:ext cx="4127269" cy="221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516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F5B91-EA6D-8944-932A-8A4485154CB0}"/>
              </a:ext>
            </a:extLst>
          </p:cNvPr>
          <p:cNvSpPr>
            <a:spLocks noGrp="1"/>
          </p:cNvSpPr>
          <p:nvPr>
            <p:ph type="title"/>
          </p:nvPr>
        </p:nvSpPr>
        <p:spPr/>
        <p:txBody>
          <a:bodyPr/>
          <a:lstStyle/>
          <a:p>
            <a:r>
              <a:rPr lang="en-US" dirty="0"/>
              <a:t>4. Software and developing tools</a:t>
            </a:r>
          </a:p>
        </p:txBody>
      </p:sp>
    </p:spTree>
    <p:extLst>
      <p:ext uri="{BB962C8B-B14F-4D97-AF65-F5344CB8AC3E}">
        <p14:creationId xmlns:p14="http://schemas.microsoft.com/office/powerpoint/2010/main" val="720099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27E6B2-D59B-8E4A-8E6D-C9654BEA490F}"/>
              </a:ext>
            </a:extLst>
          </p:cNvPr>
          <p:cNvSpPr>
            <a:spLocks noGrp="1"/>
          </p:cNvSpPr>
          <p:nvPr>
            <p:ph type="title"/>
          </p:nvPr>
        </p:nvSpPr>
        <p:spPr/>
        <p:txBody>
          <a:bodyPr anchor="t"/>
          <a:lstStyle/>
          <a:p>
            <a:r>
              <a:rPr lang="en-US" dirty="0"/>
              <a:t>4.1 Software</a:t>
            </a:r>
          </a:p>
        </p:txBody>
      </p:sp>
      <p:pic>
        <p:nvPicPr>
          <p:cNvPr id="8" name="Picture 7">
            <a:extLst>
              <a:ext uri="{FF2B5EF4-FFF2-40B4-BE49-F238E27FC236}">
                <a16:creationId xmlns:a16="http://schemas.microsoft.com/office/drawing/2014/main" id="{47602D00-0DDC-B441-A72E-21918A348D59}"/>
              </a:ext>
            </a:extLst>
          </p:cNvPr>
          <p:cNvPicPr>
            <a:picLocks noChangeAspect="1"/>
          </p:cNvPicPr>
          <p:nvPr/>
        </p:nvPicPr>
        <p:blipFill>
          <a:blip r:embed="rId2" cstate="print">
            <a:duotone>
              <a:prstClr val="black"/>
              <a:schemeClr val="bg1">
                <a:tint val="45000"/>
                <a:satMod val="400000"/>
              </a:schemeClr>
            </a:duotone>
            <a:extLst>
              <a:ext uri="{28A0092B-C50C-407E-A947-70E740481C1C}">
                <a14:useLocalDpi xmlns:a14="http://schemas.microsoft.com/office/drawing/2010/main"/>
              </a:ext>
            </a:extLst>
          </a:blip>
          <a:stretch>
            <a:fillRect/>
          </a:stretch>
        </p:blipFill>
        <p:spPr>
          <a:xfrm>
            <a:off x="6936349" y="3662866"/>
            <a:ext cx="2596721" cy="1064656"/>
          </a:xfrm>
          <a:prstGeom prst="rect">
            <a:avLst/>
          </a:prstGeom>
        </p:spPr>
      </p:pic>
      <p:pic>
        <p:nvPicPr>
          <p:cNvPr id="4100" name="Picture 4" descr="Python Logo PNG Transparent Images | PNG All">
            <a:extLst>
              <a:ext uri="{FF2B5EF4-FFF2-40B4-BE49-F238E27FC236}">
                <a16:creationId xmlns:a16="http://schemas.microsoft.com/office/drawing/2014/main" id="{A608D0EF-55D0-944D-BC01-98BF761542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96638" y="3854600"/>
            <a:ext cx="2844258" cy="6811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DCCDE59-FE2D-E048-875F-A727652B993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387339" y="5076043"/>
            <a:ext cx="4293927" cy="971789"/>
          </a:xfrm>
          <a:prstGeom prst="rect">
            <a:avLst/>
          </a:prstGeom>
        </p:spPr>
      </p:pic>
      <p:pic>
        <p:nvPicPr>
          <p:cNvPr id="4116" name="Picture 20" descr="Anaconda (Python distribution) - Wikipedia">
            <a:extLst>
              <a:ext uri="{FF2B5EF4-FFF2-40B4-BE49-F238E27FC236}">
                <a16:creationId xmlns:a16="http://schemas.microsoft.com/office/drawing/2014/main" id="{1ED702A7-A828-7C44-983D-B3A547A6A8A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327512" y="1767155"/>
            <a:ext cx="2719899" cy="13569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ile:OpenAI Logo.svg">
            <a:extLst>
              <a:ext uri="{FF2B5EF4-FFF2-40B4-BE49-F238E27FC236}">
                <a16:creationId xmlns:a16="http://schemas.microsoft.com/office/drawing/2014/main" id="{44DF0FDA-80AF-DE48-A763-961DEA0B1D23}"/>
              </a:ext>
            </a:extLst>
          </p:cNvPr>
          <p:cNvPicPr>
            <a:picLocks noChangeAspect="1" noChangeArrowheads="1"/>
          </p:cNvPicPr>
          <p:nvPr/>
        </p:nvPicPr>
        <p:blipFill>
          <a:blip r:embed="rId6" cstate="print">
            <a:duotone>
              <a:prstClr val="black"/>
              <a:schemeClr val="bg1">
                <a:tint val="45000"/>
                <a:satMod val="400000"/>
              </a:schemeClr>
            </a:duotone>
            <a:extLst>
              <a:ext uri="{28A0092B-C50C-407E-A947-70E740481C1C}">
                <a14:useLocalDpi xmlns:a14="http://schemas.microsoft.com/office/drawing/2010/main"/>
              </a:ext>
            </a:extLst>
          </a:blip>
          <a:srcRect/>
          <a:stretch>
            <a:fillRect/>
          </a:stretch>
        </p:blipFill>
        <p:spPr bwMode="auto">
          <a:xfrm>
            <a:off x="2102955" y="5296527"/>
            <a:ext cx="3053341" cy="58013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ARLA Simulator">
            <a:extLst>
              <a:ext uri="{FF2B5EF4-FFF2-40B4-BE49-F238E27FC236}">
                <a16:creationId xmlns:a16="http://schemas.microsoft.com/office/drawing/2014/main" id="{A8828273-2372-4E4B-854B-3B05ECA1E9E0}"/>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404086" y="1462355"/>
            <a:ext cx="1966506" cy="196650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ile:Unreal Engine Logo.svg - Wikimedia Commons">
            <a:extLst>
              <a:ext uri="{FF2B5EF4-FFF2-40B4-BE49-F238E27FC236}">
                <a16:creationId xmlns:a16="http://schemas.microsoft.com/office/drawing/2014/main" id="{D00734A4-3B43-BB45-B43B-B43FD82166B0}"/>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727267" y="1541973"/>
            <a:ext cx="1739078" cy="1807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210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8FB4B-0784-BB41-AAF0-6E64C9703E63}"/>
              </a:ext>
            </a:extLst>
          </p:cNvPr>
          <p:cNvSpPr>
            <a:spLocks noGrp="1"/>
          </p:cNvSpPr>
          <p:nvPr>
            <p:ph type="title"/>
          </p:nvPr>
        </p:nvSpPr>
        <p:spPr/>
        <p:txBody>
          <a:bodyPr anchor="t"/>
          <a:lstStyle/>
          <a:p>
            <a:r>
              <a:rPr lang="en-US" dirty="0"/>
              <a:t>4.2 Laptop/Desktop Setup</a:t>
            </a:r>
          </a:p>
        </p:txBody>
      </p:sp>
      <p:sp>
        <p:nvSpPr>
          <p:cNvPr id="3" name="Content Placeholder 2">
            <a:extLst>
              <a:ext uri="{FF2B5EF4-FFF2-40B4-BE49-F238E27FC236}">
                <a16:creationId xmlns:a16="http://schemas.microsoft.com/office/drawing/2014/main" id="{E9D4D7F8-DEAB-BB45-82B8-B1653C74762F}"/>
              </a:ext>
            </a:extLst>
          </p:cNvPr>
          <p:cNvSpPr>
            <a:spLocks noGrp="1"/>
          </p:cNvSpPr>
          <p:nvPr>
            <p:ph idx="1"/>
          </p:nvPr>
        </p:nvSpPr>
        <p:spPr>
          <a:xfrm>
            <a:off x="1141412" y="1797627"/>
            <a:ext cx="9905999" cy="3993574"/>
          </a:xfrm>
        </p:spPr>
        <p:txBody>
          <a:bodyPr>
            <a:normAutofit/>
          </a:bodyPr>
          <a:lstStyle/>
          <a:p>
            <a:pPr>
              <a:lnSpc>
                <a:spcPct val="150000"/>
              </a:lnSpc>
              <a:buSzPct val="50000"/>
              <a:buFont typeface="Wingdings" pitchFamily="2" charset="2"/>
              <a:buChar char="q"/>
            </a:pPr>
            <a:r>
              <a:rPr lang="en-US" dirty="0"/>
              <a:t>Desktop computers</a:t>
            </a:r>
            <a:endParaRPr lang="en-US" sz="800" dirty="0"/>
          </a:p>
          <a:p>
            <a:pPr lvl="1">
              <a:lnSpc>
                <a:spcPct val="150000"/>
              </a:lnSpc>
              <a:buSzPct val="50000"/>
              <a:buFont typeface="Wingdings" pitchFamily="2" charset="2"/>
              <a:buChar char="q"/>
            </a:pPr>
            <a:r>
              <a:rPr lang="en-US" dirty="0"/>
              <a:t>Recommended requirements:</a:t>
            </a:r>
            <a:endParaRPr lang="en-US" sz="1100" dirty="0"/>
          </a:p>
          <a:p>
            <a:pPr lvl="2">
              <a:lnSpc>
                <a:spcPct val="150000"/>
              </a:lnSpc>
              <a:buSzPct val="50000"/>
              <a:buFont typeface="Wingdings" pitchFamily="2" charset="2"/>
              <a:buChar char="q"/>
            </a:pPr>
            <a:r>
              <a:rPr lang="en-US" dirty="0"/>
              <a:t>Intel i7/i9 gen. 9</a:t>
            </a:r>
            <a:r>
              <a:rPr lang="en-US" baseline="30000" dirty="0"/>
              <a:t>th </a:t>
            </a:r>
            <a:r>
              <a:rPr lang="en-US" dirty="0"/>
              <a:t>- 11</a:t>
            </a:r>
            <a:r>
              <a:rPr lang="en-US" baseline="30000" dirty="0"/>
              <a:t>th</a:t>
            </a:r>
            <a:r>
              <a:rPr lang="en-US" dirty="0"/>
              <a:t> or AMD Ryzen 7/9</a:t>
            </a:r>
          </a:p>
          <a:p>
            <a:pPr lvl="2">
              <a:lnSpc>
                <a:spcPct val="150000"/>
              </a:lnSpc>
              <a:buSzPct val="50000"/>
              <a:buFont typeface="Wingdings" pitchFamily="2" charset="2"/>
              <a:buChar char="q"/>
            </a:pPr>
            <a:r>
              <a:rPr lang="en-US" dirty="0"/>
              <a:t>+16 GB RAM memory</a:t>
            </a:r>
          </a:p>
          <a:p>
            <a:pPr lvl="2">
              <a:lnSpc>
                <a:spcPct val="150000"/>
              </a:lnSpc>
              <a:buSzPct val="50000"/>
              <a:buFont typeface="Wingdings" pitchFamily="2" charset="2"/>
              <a:buChar char="q"/>
            </a:pPr>
            <a:r>
              <a:rPr lang="en-US" dirty="0"/>
              <a:t>NVIDIA RTX 2070 or higher</a:t>
            </a:r>
          </a:p>
          <a:p>
            <a:pPr lvl="2">
              <a:lnSpc>
                <a:spcPct val="150000"/>
              </a:lnSpc>
              <a:buSzPct val="50000"/>
              <a:buFont typeface="Wingdings" pitchFamily="2" charset="2"/>
              <a:buChar char="q"/>
            </a:pPr>
            <a:r>
              <a:rPr lang="en-US" dirty="0"/>
              <a:t>Windows or Ubuntu</a:t>
            </a:r>
          </a:p>
          <a:p>
            <a:pPr lvl="2">
              <a:buSzPct val="50000"/>
              <a:buFont typeface="Wingdings" pitchFamily="2" charset="2"/>
              <a:buChar char="q"/>
            </a:pPr>
            <a:endParaRPr lang="en-US" dirty="0"/>
          </a:p>
        </p:txBody>
      </p:sp>
      <p:pic>
        <p:nvPicPr>
          <p:cNvPr id="10250" name="Picture 10" descr="Computer Icon, Transparent Computer.PNG Images &amp; Vector - FreeIconsPNG">
            <a:extLst>
              <a:ext uri="{FF2B5EF4-FFF2-40B4-BE49-F238E27FC236}">
                <a16:creationId xmlns:a16="http://schemas.microsoft.com/office/drawing/2014/main" id="{E74465B9-C8DF-E943-BD5A-C0EA5012EFB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908608" y="2453164"/>
            <a:ext cx="2981960" cy="298196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Ubuntu  free icon">
            <a:extLst>
              <a:ext uri="{FF2B5EF4-FFF2-40B4-BE49-F238E27FC236}">
                <a16:creationId xmlns:a16="http://schemas.microsoft.com/office/drawing/2014/main" id="{40C023E4-9D71-694D-8002-5EC5985C1982}"/>
              </a:ext>
            </a:extLst>
          </p:cNvPr>
          <p:cNvSpPr>
            <a:spLocks noChangeAspect="1" noChangeArrowheads="1"/>
          </p:cNvSpPr>
          <p:nvPr/>
        </p:nvSpPr>
        <p:spPr bwMode="auto">
          <a:xfrm>
            <a:off x="4673600" y="3657600"/>
            <a:ext cx="1193800" cy="1193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54" name="Picture 14" descr="Ubuntu - Free logo icons">
            <a:extLst>
              <a:ext uri="{FF2B5EF4-FFF2-40B4-BE49-F238E27FC236}">
                <a16:creationId xmlns:a16="http://schemas.microsoft.com/office/drawing/2014/main" id="{C81CE517-532F-A545-A96B-6529674D8FEA}"/>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9781540" y="3454803"/>
            <a:ext cx="444097" cy="444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26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C25C5-FA91-D747-A192-8BECD3DC7AEA}"/>
              </a:ext>
            </a:extLst>
          </p:cNvPr>
          <p:cNvSpPr>
            <a:spLocks noGrp="1"/>
          </p:cNvSpPr>
          <p:nvPr>
            <p:ph type="title"/>
          </p:nvPr>
        </p:nvSpPr>
        <p:spPr/>
        <p:txBody>
          <a:bodyPr anchor="t"/>
          <a:lstStyle/>
          <a:p>
            <a:r>
              <a:rPr lang="en-US" dirty="0"/>
              <a:t>4.3 Hardware needed </a:t>
            </a:r>
            <a:r>
              <a:rPr lang="en-US" sz="2800" dirty="0"/>
              <a:t>(BONUS PHASE)</a:t>
            </a:r>
            <a:endParaRPr lang="en-US" dirty="0"/>
          </a:p>
        </p:txBody>
      </p:sp>
      <p:sp>
        <p:nvSpPr>
          <p:cNvPr id="3" name="Content Placeholder 2">
            <a:extLst>
              <a:ext uri="{FF2B5EF4-FFF2-40B4-BE49-F238E27FC236}">
                <a16:creationId xmlns:a16="http://schemas.microsoft.com/office/drawing/2014/main" id="{3085A2DA-C0C9-C640-816B-ED0F23663CF3}"/>
              </a:ext>
            </a:extLst>
          </p:cNvPr>
          <p:cNvSpPr>
            <a:spLocks noGrp="1"/>
          </p:cNvSpPr>
          <p:nvPr>
            <p:ph idx="1"/>
          </p:nvPr>
        </p:nvSpPr>
        <p:spPr>
          <a:xfrm>
            <a:off x="1141412" y="1870364"/>
            <a:ext cx="9905999" cy="3920837"/>
          </a:xfrm>
        </p:spPr>
        <p:txBody>
          <a:bodyPr>
            <a:normAutofit/>
          </a:bodyPr>
          <a:lstStyle/>
          <a:p>
            <a:pPr>
              <a:buSzPct val="50000"/>
              <a:buFont typeface="Wingdings" pitchFamily="2" charset="2"/>
              <a:buChar char="q"/>
            </a:pPr>
            <a:r>
              <a:rPr lang="en-US" sz="2800" dirty="0"/>
              <a:t>Bonus Phase for Sim2Real:</a:t>
            </a:r>
          </a:p>
          <a:p>
            <a:pPr lvl="1">
              <a:buSzPct val="50000"/>
              <a:buFont typeface="Wingdings" pitchFamily="2" charset="2"/>
              <a:buChar char="q"/>
            </a:pPr>
            <a:r>
              <a:rPr lang="en-US" sz="2400" dirty="0"/>
              <a:t>JetBot AI Robot Kit</a:t>
            </a:r>
          </a:p>
          <a:p>
            <a:pPr lvl="2">
              <a:buSzPct val="50000"/>
              <a:buFont typeface="Wingdings" pitchFamily="2" charset="2"/>
              <a:buChar char="q"/>
            </a:pPr>
            <a:r>
              <a:rPr lang="en-US" sz="2200" dirty="0"/>
              <a:t>Including NVIDIA Jetson Nano</a:t>
            </a:r>
          </a:p>
        </p:txBody>
      </p:sp>
      <p:pic>
        <p:nvPicPr>
          <p:cNvPr id="3074" name="Picture 2" descr="https://jetbot.org/v0.4.3/images/jetbot_800x630.png">
            <a:extLst>
              <a:ext uri="{FF2B5EF4-FFF2-40B4-BE49-F238E27FC236}">
                <a16:creationId xmlns:a16="http://schemas.microsoft.com/office/drawing/2014/main" id="{F48986EE-60EC-1A44-89A9-AA85E0AC20E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97636" y="2480876"/>
            <a:ext cx="4758604" cy="3747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17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01BC4-C311-594E-80A2-EA03447DCD7F}"/>
              </a:ext>
            </a:extLst>
          </p:cNvPr>
          <p:cNvSpPr>
            <a:spLocks noGrp="1"/>
          </p:cNvSpPr>
          <p:nvPr>
            <p:ph type="title"/>
          </p:nvPr>
        </p:nvSpPr>
        <p:spPr/>
        <p:txBody>
          <a:bodyPr anchor="t"/>
          <a:lstStyle/>
          <a:p>
            <a:r>
              <a:rPr lang="en-US" dirty="0"/>
              <a:t>4.4 Simulator needed</a:t>
            </a:r>
          </a:p>
        </p:txBody>
      </p:sp>
      <p:sp>
        <p:nvSpPr>
          <p:cNvPr id="7" name="Content Placeholder 6">
            <a:extLst>
              <a:ext uri="{FF2B5EF4-FFF2-40B4-BE49-F238E27FC236}">
                <a16:creationId xmlns:a16="http://schemas.microsoft.com/office/drawing/2014/main" id="{DC840748-8DA4-2641-8609-C4BBEA9FEF6D}"/>
              </a:ext>
            </a:extLst>
          </p:cNvPr>
          <p:cNvSpPr>
            <a:spLocks noGrp="1"/>
          </p:cNvSpPr>
          <p:nvPr>
            <p:ph idx="1"/>
          </p:nvPr>
        </p:nvSpPr>
        <p:spPr>
          <a:xfrm>
            <a:off x="1141412" y="1506683"/>
            <a:ext cx="9905999" cy="1392382"/>
          </a:xfrm>
        </p:spPr>
        <p:txBody>
          <a:bodyPr/>
          <a:lstStyle/>
          <a:p>
            <a:pPr>
              <a:buSzPct val="50000"/>
              <a:buFont typeface="Wingdings" pitchFamily="2" charset="2"/>
              <a:buChar char="q"/>
            </a:pPr>
            <a:r>
              <a:rPr lang="en-US" dirty="0"/>
              <a:t>CARLA Simulator </a:t>
            </a:r>
            <a:r>
              <a:rPr lang="en-US" sz="1600" dirty="0"/>
              <a:t>(https://carla.org/)</a:t>
            </a:r>
            <a:endParaRPr lang="en-US" dirty="0"/>
          </a:p>
        </p:txBody>
      </p:sp>
      <p:pic>
        <p:nvPicPr>
          <p:cNvPr id="2050" name="Picture 2" descr="CARLA Video">
            <a:extLst>
              <a:ext uri="{FF2B5EF4-FFF2-40B4-BE49-F238E27FC236}">
                <a16:creationId xmlns:a16="http://schemas.microsoft.com/office/drawing/2014/main" id="{2214FBB7-9134-D547-93CF-C5A5C4396612}"/>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t="-2029"/>
          <a:stretch/>
        </p:blipFill>
        <p:spPr bwMode="auto">
          <a:xfrm>
            <a:off x="6657126" y="2235765"/>
            <a:ext cx="2844790" cy="20032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ublevels">
            <a:extLst>
              <a:ext uri="{FF2B5EF4-FFF2-40B4-BE49-F238E27FC236}">
                <a16:creationId xmlns:a16="http://schemas.microsoft.com/office/drawing/2014/main" id="{7B538564-F544-3949-8B41-07836AFD9C3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29186" y="2275609"/>
            <a:ext cx="3488320" cy="19634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arsim">
            <a:extLst>
              <a:ext uri="{FF2B5EF4-FFF2-40B4-BE49-F238E27FC236}">
                <a16:creationId xmlns:a16="http://schemas.microsoft.com/office/drawing/2014/main" id="{D47ACFF9-3840-094D-B035-9A2B3D736B4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29187" y="4431344"/>
            <a:ext cx="3488320" cy="180671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4B31EB7-5AE7-1A4D-8D29-65C69AA0E5A8}"/>
              </a:ext>
            </a:extLst>
          </p:cNvPr>
          <p:cNvPicPr>
            <a:picLocks noChangeAspect="1"/>
          </p:cNvPicPr>
          <p:nvPr/>
        </p:nvPicPr>
        <p:blipFill>
          <a:blip r:embed="rId5"/>
          <a:stretch>
            <a:fillRect/>
          </a:stretch>
        </p:blipFill>
        <p:spPr>
          <a:xfrm>
            <a:off x="6657126" y="4431344"/>
            <a:ext cx="2844790" cy="1806719"/>
          </a:xfrm>
          <a:prstGeom prst="rect">
            <a:avLst/>
          </a:prstGeom>
        </p:spPr>
      </p:pic>
    </p:spTree>
    <p:extLst>
      <p:ext uri="{BB962C8B-B14F-4D97-AF65-F5344CB8AC3E}">
        <p14:creationId xmlns:p14="http://schemas.microsoft.com/office/powerpoint/2010/main" val="3932379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08DB7-A941-924A-B579-2A1E6BA0D99E}"/>
              </a:ext>
            </a:extLst>
          </p:cNvPr>
          <p:cNvSpPr>
            <a:spLocks noGrp="1"/>
          </p:cNvSpPr>
          <p:nvPr>
            <p:ph type="title"/>
          </p:nvPr>
        </p:nvSpPr>
        <p:spPr/>
        <p:txBody>
          <a:bodyPr/>
          <a:lstStyle/>
          <a:p>
            <a:r>
              <a:rPr lang="en-US" dirty="0"/>
              <a:t>5. List of Milestones</a:t>
            </a:r>
          </a:p>
        </p:txBody>
      </p:sp>
    </p:spTree>
    <p:extLst>
      <p:ext uri="{BB962C8B-B14F-4D97-AF65-F5344CB8AC3E}">
        <p14:creationId xmlns:p14="http://schemas.microsoft.com/office/powerpoint/2010/main" val="533916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EC8C3C-74FC-CE47-9F58-FD73223E9ED5}"/>
              </a:ext>
            </a:extLst>
          </p:cNvPr>
          <p:cNvSpPr>
            <a:spLocks noGrp="1"/>
          </p:cNvSpPr>
          <p:nvPr>
            <p:ph type="title"/>
          </p:nvPr>
        </p:nvSpPr>
        <p:spPr/>
        <p:txBody>
          <a:bodyPr anchor="t"/>
          <a:lstStyle/>
          <a:p>
            <a:r>
              <a:rPr lang="en-US" dirty="0"/>
              <a:t>5.1 Outline and schedule</a:t>
            </a:r>
          </a:p>
        </p:txBody>
      </p:sp>
      <p:graphicFrame>
        <p:nvGraphicFramePr>
          <p:cNvPr id="6" name="Content Placeholder 5">
            <a:extLst>
              <a:ext uri="{FF2B5EF4-FFF2-40B4-BE49-F238E27FC236}">
                <a16:creationId xmlns:a16="http://schemas.microsoft.com/office/drawing/2014/main" id="{0441B1DF-4E1E-1345-9B4A-94FEE4DF04AC}"/>
              </a:ext>
            </a:extLst>
          </p:cNvPr>
          <p:cNvGraphicFramePr>
            <a:graphicFrameLocks noGrp="1"/>
          </p:cNvGraphicFramePr>
          <p:nvPr>
            <p:ph idx="1"/>
            <p:extLst>
              <p:ext uri="{D42A27DB-BD31-4B8C-83A1-F6EECF244321}">
                <p14:modId xmlns:p14="http://schemas.microsoft.com/office/powerpoint/2010/main" val="516371944"/>
              </p:ext>
            </p:extLst>
          </p:nvPr>
        </p:nvGraphicFramePr>
        <p:xfrm>
          <a:off x="1532803" y="1672936"/>
          <a:ext cx="9123217" cy="4672416"/>
        </p:xfrm>
        <a:graphic>
          <a:graphicData uri="http://schemas.openxmlformats.org/drawingml/2006/table">
            <a:tbl>
              <a:tblPr>
                <a:tableStyleId>{18603FDC-E32A-4AB5-989C-0864C3EAD2B8}</a:tableStyleId>
              </a:tblPr>
              <a:tblGrid>
                <a:gridCol w="921096">
                  <a:extLst>
                    <a:ext uri="{9D8B030D-6E8A-4147-A177-3AD203B41FA5}">
                      <a16:colId xmlns:a16="http://schemas.microsoft.com/office/drawing/2014/main" val="3997533050"/>
                    </a:ext>
                  </a:extLst>
                </a:gridCol>
                <a:gridCol w="1038057">
                  <a:extLst>
                    <a:ext uri="{9D8B030D-6E8A-4147-A177-3AD203B41FA5}">
                      <a16:colId xmlns:a16="http://schemas.microsoft.com/office/drawing/2014/main" val="659762963"/>
                    </a:ext>
                  </a:extLst>
                </a:gridCol>
                <a:gridCol w="7164064">
                  <a:extLst>
                    <a:ext uri="{9D8B030D-6E8A-4147-A177-3AD203B41FA5}">
                      <a16:colId xmlns:a16="http://schemas.microsoft.com/office/drawing/2014/main" val="712796549"/>
                    </a:ext>
                  </a:extLst>
                </a:gridCol>
              </a:tblGrid>
              <a:tr h="229756">
                <a:tc>
                  <a:txBody>
                    <a:bodyPr/>
                    <a:lstStyle/>
                    <a:p>
                      <a:pPr algn="ctr" rtl="0" fontAlgn="t">
                        <a:spcBef>
                          <a:spcPts val="0"/>
                        </a:spcBef>
                        <a:spcAft>
                          <a:spcPts val="0"/>
                        </a:spcAft>
                      </a:pPr>
                      <a:r>
                        <a:rPr lang="en-US" sz="1800" b="1" u="none" strike="noStrike" dirty="0">
                          <a:effectLst/>
                        </a:rPr>
                        <a:t>Week</a:t>
                      </a:r>
                      <a:endParaRPr lang="en-US" sz="1800" b="1" dirty="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75D279"/>
                    </a:solidFill>
                  </a:tcPr>
                </a:tc>
                <a:tc>
                  <a:txBody>
                    <a:bodyPr/>
                    <a:lstStyle/>
                    <a:p>
                      <a:pPr algn="ctr" rtl="0" fontAlgn="t">
                        <a:spcBef>
                          <a:spcPts val="0"/>
                        </a:spcBef>
                        <a:spcAft>
                          <a:spcPts val="0"/>
                        </a:spcAft>
                      </a:pPr>
                      <a:r>
                        <a:rPr lang="en-US" sz="1800" b="1" u="none" strike="noStrike" dirty="0">
                          <a:effectLst/>
                        </a:rPr>
                        <a:t>Date</a:t>
                      </a:r>
                      <a:endParaRPr lang="en-US" sz="1800" b="1"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75D279"/>
                    </a:solidFill>
                  </a:tcPr>
                </a:tc>
                <a:tc>
                  <a:txBody>
                    <a:bodyPr/>
                    <a:lstStyle/>
                    <a:p>
                      <a:pPr algn="ctr" rtl="0" fontAlgn="t">
                        <a:spcBef>
                          <a:spcPts val="0"/>
                        </a:spcBef>
                        <a:spcAft>
                          <a:spcPts val="0"/>
                        </a:spcAft>
                      </a:pPr>
                      <a:r>
                        <a:rPr lang="en-US" sz="1800" b="1" u="none" strike="noStrike" dirty="0">
                          <a:effectLst/>
                        </a:rPr>
                        <a:t>Milestone</a:t>
                      </a:r>
                      <a:endParaRPr lang="en-US" sz="1800" b="1"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5D279"/>
                    </a:solidFill>
                  </a:tcPr>
                </a:tc>
                <a:extLst>
                  <a:ext uri="{0D108BD9-81ED-4DB2-BD59-A6C34878D82A}">
                    <a16:rowId xmlns:a16="http://schemas.microsoft.com/office/drawing/2014/main" val="1684290627"/>
                  </a:ext>
                </a:extLst>
              </a:tr>
              <a:tr h="229756">
                <a:tc>
                  <a:txBody>
                    <a:bodyPr/>
                    <a:lstStyle/>
                    <a:p>
                      <a:pPr rtl="0" fontAlgn="t">
                        <a:spcBef>
                          <a:spcPts val="0"/>
                        </a:spcBef>
                        <a:spcAft>
                          <a:spcPts val="0"/>
                        </a:spcAft>
                      </a:pPr>
                      <a:r>
                        <a:rPr lang="en-US" sz="1800" u="none" strike="noStrike" dirty="0">
                          <a:effectLst/>
                        </a:rPr>
                        <a:t>3</a:t>
                      </a:r>
                      <a:endParaRPr lang="en-US" sz="1800" dirty="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a:effectLst/>
                        </a:rPr>
                        <a:t>8-Feb</a:t>
                      </a:r>
                      <a:endParaRPr lang="en-US" sz="180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dirty="0">
                          <a:effectLst/>
                        </a:rPr>
                        <a:t>Setting up our desktops and installing CARLA simulator</a:t>
                      </a:r>
                      <a:endParaRPr lang="en-US" sz="1800"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extLst>
                  <a:ext uri="{0D108BD9-81ED-4DB2-BD59-A6C34878D82A}">
                    <a16:rowId xmlns:a16="http://schemas.microsoft.com/office/drawing/2014/main" val="3867473726"/>
                  </a:ext>
                </a:extLst>
              </a:tr>
              <a:tr h="229756">
                <a:tc>
                  <a:txBody>
                    <a:bodyPr/>
                    <a:lstStyle/>
                    <a:p>
                      <a:pPr rtl="0" fontAlgn="t">
                        <a:spcBef>
                          <a:spcPts val="0"/>
                        </a:spcBef>
                        <a:spcAft>
                          <a:spcPts val="0"/>
                        </a:spcAft>
                      </a:pPr>
                      <a:r>
                        <a:rPr lang="en-US" sz="1800" u="none" strike="noStrike">
                          <a:effectLst/>
                        </a:rPr>
                        <a:t>4</a:t>
                      </a:r>
                      <a:endParaRPr lang="en-US" sz="180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a:effectLst/>
                        </a:rPr>
                        <a:t>15-Feb</a:t>
                      </a:r>
                      <a:endParaRPr lang="en-US" sz="180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a:effectLst/>
                        </a:rPr>
                        <a:t>Testing Carla simulator’s features and functionalities</a:t>
                      </a:r>
                      <a:endParaRPr lang="en-US" sz="180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extLst>
                  <a:ext uri="{0D108BD9-81ED-4DB2-BD59-A6C34878D82A}">
                    <a16:rowId xmlns:a16="http://schemas.microsoft.com/office/drawing/2014/main" val="479449396"/>
                  </a:ext>
                </a:extLst>
              </a:tr>
              <a:tr h="239443">
                <a:tc>
                  <a:txBody>
                    <a:bodyPr/>
                    <a:lstStyle/>
                    <a:p>
                      <a:pPr rtl="0" fontAlgn="t">
                        <a:spcBef>
                          <a:spcPts val="0"/>
                        </a:spcBef>
                        <a:spcAft>
                          <a:spcPts val="0"/>
                        </a:spcAft>
                      </a:pPr>
                      <a:r>
                        <a:rPr lang="en-US" sz="1800" u="none" strike="noStrike">
                          <a:effectLst/>
                        </a:rPr>
                        <a:t>5</a:t>
                      </a:r>
                      <a:endParaRPr lang="en-US" sz="180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dirty="0">
                          <a:effectLst/>
                        </a:rPr>
                        <a:t>22-Feb</a:t>
                      </a:r>
                      <a:endParaRPr lang="en-US" sz="1800"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fontAlgn="t"/>
                      <a:r>
                        <a:rPr lang="en-US" sz="1800" dirty="0">
                          <a:solidFill>
                            <a:schemeClr val="tx1"/>
                          </a:solidFill>
                          <a:effectLst/>
                        </a:rPr>
                        <a:t>Writing project proposal</a:t>
                      </a:r>
                    </a:p>
                  </a:txBody>
                  <a:tcPr marL="29712" marR="29712" marT="29712" marB="2971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extLst>
                  <a:ext uri="{0D108BD9-81ED-4DB2-BD59-A6C34878D82A}">
                    <a16:rowId xmlns:a16="http://schemas.microsoft.com/office/drawing/2014/main" val="202682122"/>
                  </a:ext>
                </a:extLst>
              </a:tr>
              <a:tr h="229756">
                <a:tc>
                  <a:txBody>
                    <a:bodyPr/>
                    <a:lstStyle/>
                    <a:p>
                      <a:pPr rtl="0" fontAlgn="t">
                        <a:spcBef>
                          <a:spcPts val="0"/>
                        </a:spcBef>
                        <a:spcAft>
                          <a:spcPts val="0"/>
                        </a:spcAft>
                      </a:pPr>
                      <a:r>
                        <a:rPr lang="en-US" sz="1800" u="none" strike="noStrike">
                          <a:effectLst/>
                        </a:rPr>
                        <a:t>6</a:t>
                      </a:r>
                      <a:endParaRPr lang="en-US" sz="180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a:effectLst/>
                        </a:rPr>
                        <a:t>1-Mar</a:t>
                      </a:r>
                      <a:endParaRPr lang="en-US" sz="180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b="0" i="0" u="none" strike="noStrike" kern="1200" dirty="0">
                          <a:solidFill>
                            <a:schemeClr val="lt1"/>
                          </a:solidFill>
                          <a:effectLst/>
                          <a:latin typeface="+mn-lt"/>
                          <a:ea typeface="+mn-ea"/>
                          <a:cs typeface="+mn-cs"/>
                        </a:rPr>
                        <a:t>Project proposal submission (28-Feb)</a:t>
                      </a:r>
                      <a:endParaRPr lang="en-US" sz="1800"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extLst>
                  <a:ext uri="{0D108BD9-81ED-4DB2-BD59-A6C34878D82A}">
                    <a16:rowId xmlns:a16="http://schemas.microsoft.com/office/drawing/2014/main" val="2787120473"/>
                  </a:ext>
                </a:extLst>
              </a:tr>
              <a:tr h="253598">
                <a:tc>
                  <a:txBody>
                    <a:bodyPr/>
                    <a:lstStyle/>
                    <a:p>
                      <a:pPr rtl="0" fontAlgn="t">
                        <a:spcBef>
                          <a:spcPts val="0"/>
                        </a:spcBef>
                        <a:spcAft>
                          <a:spcPts val="0"/>
                        </a:spcAft>
                      </a:pPr>
                      <a:r>
                        <a:rPr lang="en-US" sz="1800" u="none" strike="noStrike">
                          <a:effectLst/>
                        </a:rPr>
                        <a:t>7</a:t>
                      </a:r>
                      <a:endParaRPr lang="en-US" sz="180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a:effectLst/>
                        </a:rPr>
                        <a:t>8-Mar</a:t>
                      </a:r>
                      <a:endParaRPr lang="en-US" sz="180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fontAlgn="t"/>
                      <a:r>
                        <a:rPr lang="en-US" sz="1800" b="0" i="0" u="none" strike="noStrike" kern="1200" dirty="0">
                          <a:solidFill>
                            <a:schemeClr val="lt1"/>
                          </a:solidFill>
                          <a:effectLst/>
                          <a:latin typeface="+mn-lt"/>
                          <a:ea typeface="+mn-ea"/>
                          <a:cs typeface="+mn-cs"/>
                        </a:rPr>
                        <a:t>Phase 1: Lane Tracking; GPS Navigation; Object Detection - Demo</a:t>
                      </a:r>
                      <a:endParaRPr lang="en-US" sz="1800"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extLst>
                  <a:ext uri="{0D108BD9-81ED-4DB2-BD59-A6C34878D82A}">
                    <a16:rowId xmlns:a16="http://schemas.microsoft.com/office/drawing/2014/main" val="4092100230"/>
                  </a:ext>
                </a:extLst>
              </a:tr>
              <a:tr h="228600">
                <a:tc>
                  <a:txBody>
                    <a:bodyPr/>
                    <a:lstStyle/>
                    <a:p>
                      <a:pPr rtl="0" fontAlgn="t">
                        <a:spcBef>
                          <a:spcPts val="0"/>
                        </a:spcBef>
                        <a:spcAft>
                          <a:spcPts val="0"/>
                        </a:spcAft>
                      </a:pPr>
                      <a:r>
                        <a:rPr lang="en-US" sz="1800" u="none" strike="noStrike">
                          <a:effectLst/>
                        </a:rPr>
                        <a:t>8</a:t>
                      </a:r>
                      <a:endParaRPr lang="en-US" sz="180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a:effectLst/>
                        </a:rPr>
                        <a:t>15-Mar</a:t>
                      </a:r>
                      <a:endParaRPr lang="en-US" sz="180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fontAlgn="t"/>
                      <a:r>
                        <a:rPr lang="en-US" sz="1800" b="0" i="0" u="none" strike="noStrike" kern="1200" dirty="0">
                          <a:solidFill>
                            <a:schemeClr val="lt1"/>
                          </a:solidFill>
                          <a:effectLst/>
                          <a:latin typeface="+mn-lt"/>
                          <a:ea typeface="+mn-ea"/>
                          <a:cs typeface="+mn-cs"/>
                        </a:rPr>
                        <a:t>Phase 1 features - Finalized</a:t>
                      </a:r>
                      <a:endParaRPr lang="en-US" sz="1800"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extLst>
                  <a:ext uri="{0D108BD9-81ED-4DB2-BD59-A6C34878D82A}">
                    <a16:rowId xmlns:a16="http://schemas.microsoft.com/office/drawing/2014/main" val="2944755863"/>
                  </a:ext>
                </a:extLst>
              </a:tr>
              <a:tr h="152551">
                <a:tc>
                  <a:txBody>
                    <a:bodyPr/>
                    <a:lstStyle/>
                    <a:p>
                      <a:pPr rtl="0" fontAlgn="t">
                        <a:spcBef>
                          <a:spcPts val="0"/>
                        </a:spcBef>
                        <a:spcAft>
                          <a:spcPts val="0"/>
                        </a:spcAft>
                      </a:pPr>
                      <a:r>
                        <a:rPr lang="en-US" sz="1800" u="none" strike="noStrike">
                          <a:effectLst/>
                        </a:rPr>
                        <a:t>9</a:t>
                      </a:r>
                      <a:endParaRPr lang="en-US" sz="180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a:effectLst/>
                        </a:rPr>
                        <a:t>22-Mar</a:t>
                      </a:r>
                      <a:endParaRPr lang="en-US" sz="180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fontAlgn="t"/>
                      <a:r>
                        <a:rPr lang="en-US" sz="1800" b="0" i="0" u="none" strike="noStrike" kern="1200" dirty="0">
                          <a:solidFill>
                            <a:schemeClr val="lt1"/>
                          </a:solidFill>
                          <a:effectLst/>
                          <a:latin typeface="+mn-lt"/>
                          <a:ea typeface="+mn-ea"/>
                          <a:cs typeface="+mn-cs"/>
                        </a:rPr>
                        <a:t>Phase 2: Intersection; Self-Parking; Vehicle-</a:t>
                      </a:r>
                      <a:r>
                        <a:rPr lang="en-US" sz="1800" b="0" i="0" u="none" strike="noStrike" kern="1200" dirty="0" err="1">
                          <a:solidFill>
                            <a:schemeClr val="lt1"/>
                          </a:solidFill>
                          <a:effectLst/>
                          <a:latin typeface="+mn-lt"/>
                          <a:ea typeface="+mn-ea"/>
                          <a:cs typeface="+mn-cs"/>
                        </a:rPr>
                        <a:t>reID</a:t>
                      </a:r>
                      <a:r>
                        <a:rPr lang="en-US" sz="1800" b="0" i="0" u="none" strike="noStrike" kern="1200" dirty="0">
                          <a:solidFill>
                            <a:schemeClr val="lt1"/>
                          </a:solidFill>
                          <a:effectLst/>
                          <a:latin typeface="+mn-lt"/>
                          <a:ea typeface="+mn-ea"/>
                          <a:cs typeface="+mn-cs"/>
                        </a:rPr>
                        <a:t> - Demo</a:t>
                      </a:r>
                      <a:endParaRPr lang="en-US" sz="1800"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extLst>
                  <a:ext uri="{0D108BD9-81ED-4DB2-BD59-A6C34878D82A}">
                    <a16:rowId xmlns:a16="http://schemas.microsoft.com/office/drawing/2014/main" val="1278051205"/>
                  </a:ext>
                </a:extLst>
              </a:tr>
              <a:tr h="149238">
                <a:tc>
                  <a:txBody>
                    <a:bodyPr/>
                    <a:lstStyle/>
                    <a:p>
                      <a:pPr rtl="0" fontAlgn="t">
                        <a:spcBef>
                          <a:spcPts val="0"/>
                        </a:spcBef>
                        <a:spcAft>
                          <a:spcPts val="0"/>
                        </a:spcAft>
                      </a:pPr>
                      <a:r>
                        <a:rPr lang="en-US" sz="1800" u="none" strike="noStrike">
                          <a:effectLst/>
                        </a:rPr>
                        <a:t>10</a:t>
                      </a:r>
                      <a:endParaRPr lang="en-US" sz="180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a:effectLst/>
                        </a:rPr>
                        <a:t>29-Mar</a:t>
                      </a:r>
                      <a:endParaRPr lang="en-US" sz="180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fontAlgn="t"/>
                      <a:r>
                        <a:rPr lang="en-US" sz="1800" b="0" i="0" u="none" strike="noStrike" kern="1200" dirty="0">
                          <a:solidFill>
                            <a:schemeClr val="lt1"/>
                          </a:solidFill>
                          <a:effectLst/>
                          <a:latin typeface="+mn-lt"/>
                          <a:ea typeface="+mn-ea"/>
                          <a:cs typeface="+mn-cs"/>
                        </a:rPr>
                        <a:t>Phase 2: features - Finalized</a:t>
                      </a:r>
                      <a:endParaRPr lang="en-US" sz="1800"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extLst>
                  <a:ext uri="{0D108BD9-81ED-4DB2-BD59-A6C34878D82A}">
                    <a16:rowId xmlns:a16="http://schemas.microsoft.com/office/drawing/2014/main" val="1124394791"/>
                  </a:ext>
                </a:extLst>
              </a:tr>
              <a:tr h="145925">
                <a:tc>
                  <a:txBody>
                    <a:bodyPr/>
                    <a:lstStyle/>
                    <a:p>
                      <a:pPr rtl="0" fontAlgn="t">
                        <a:spcBef>
                          <a:spcPts val="0"/>
                        </a:spcBef>
                        <a:spcAft>
                          <a:spcPts val="0"/>
                        </a:spcAft>
                      </a:pPr>
                      <a:r>
                        <a:rPr lang="en-US" sz="1800" u="none" strike="noStrike">
                          <a:effectLst/>
                        </a:rPr>
                        <a:t>11</a:t>
                      </a:r>
                      <a:endParaRPr lang="en-US" sz="180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a:effectLst/>
                        </a:rPr>
                        <a:t>5-Apr</a:t>
                      </a:r>
                      <a:endParaRPr lang="en-US" sz="180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fontAlgn="t"/>
                      <a:r>
                        <a:rPr lang="en-US" sz="1800" b="0" i="0" u="none" strike="noStrike" kern="1200" dirty="0">
                          <a:solidFill>
                            <a:schemeClr val="lt1"/>
                          </a:solidFill>
                          <a:effectLst/>
                          <a:latin typeface="+mn-lt"/>
                          <a:ea typeface="+mn-ea"/>
                          <a:cs typeface="+mn-cs"/>
                        </a:rPr>
                        <a:t>Phase 3: Integration - Planning</a:t>
                      </a:r>
                      <a:endParaRPr lang="en-US" sz="1800"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extLst>
                  <a:ext uri="{0D108BD9-81ED-4DB2-BD59-A6C34878D82A}">
                    <a16:rowId xmlns:a16="http://schemas.microsoft.com/office/drawing/2014/main" val="954491371"/>
                  </a:ext>
                </a:extLst>
              </a:tr>
              <a:tr h="153002">
                <a:tc>
                  <a:txBody>
                    <a:bodyPr/>
                    <a:lstStyle/>
                    <a:p>
                      <a:pPr rtl="0" fontAlgn="t">
                        <a:spcBef>
                          <a:spcPts val="0"/>
                        </a:spcBef>
                        <a:spcAft>
                          <a:spcPts val="0"/>
                        </a:spcAft>
                      </a:pPr>
                      <a:r>
                        <a:rPr lang="en-US" sz="1800" u="none" strike="noStrike">
                          <a:effectLst/>
                        </a:rPr>
                        <a:t>12</a:t>
                      </a:r>
                      <a:endParaRPr lang="en-US" sz="180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a:effectLst/>
                        </a:rPr>
                        <a:t>12-Apr</a:t>
                      </a:r>
                      <a:endParaRPr lang="en-US" sz="180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fontAlgn="t"/>
                      <a:r>
                        <a:rPr lang="en-US" sz="1800" b="0" i="0" u="none" strike="noStrike" kern="1200" dirty="0">
                          <a:solidFill>
                            <a:schemeClr val="lt1"/>
                          </a:solidFill>
                          <a:effectLst/>
                          <a:latin typeface="+mn-lt"/>
                          <a:ea typeface="+mn-ea"/>
                          <a:cs typeface="+mn-cs"/>
                        </a:rPr>
                        <a:t>Phase 3: Integration - Demo</a:t>
                      </a:r>
                      <a:endParaRPr lang="en-US" sz="1800"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extLst>
                  <a:ext uri="{0D108BD9-81ED-4DB2-BD59-A6C34878D82A}">
                    <a16:rowId xmlns:a16="http://schemas.microsoft.com/office/drawing/2014/main" val="4243373820"/>
                  </a:ext>
                </a:extLst>
              </a:tr>
              <a:tr h="97735">
                <a:tc>
                  <a:txBody>
                    <a:bodyPr/>
                    <a:lstStyle/>
                    <a:p>
                      <a:pPr rtl="0" fontAlgn="t">
                        <a:spcBef>
                          <a:spcPts val="0"/>
                        </a:spcBef>
                        <a:spcAft>
                          <a:spcPts val="0"/>
                        </a:spcAft>
                      </a:pPr>
                      <a:r>
                        <a:rPr lang="en-US" sz="1800" u="none" strike="noStrike" dirty="0">
                          <a:effectLst/>
                        </a:rPr>
                        <a:t>13</a:t>
                      </a:r>
                      <a:endParaRPr lang="en-US" sz="1800" dirty="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dirty="0">
                          <a:effectLst/>
                        </a:rPr>
                        <a:t>19-Apr</a:t>
                      </a:r>
                      <a:endParaRPr lang="en-US" sz="1800"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fontAlgn="t"/>
                      <a:r>
                        <a:rPr lang="en-US" sz="1800" b="0" i="0" u="none" strike="noStrike" kern="1200" dirty="0">
                          <a:solidFill>
                            <a:schemeClr val="lt1"/>
                          </a:solidFill>
                          <a:effectLst/>
                          <a:latin typeface="+mn-lt"/>
                          <a:ea typeface="+mn-ea"/>
                          <a:cs typeface="+mn-cs"/>
                        </a:rPr>
                        <a:t>Phase 3: Integration - Finalized</a:t>
                      </a:r>
                      <a:endParaRPr lang="en-US" sz="1800"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extLst>
                  <a:ext uri="{0D108BD9-81ED-4DB2-BD59-A6C34878D82A}">
                    <a16:rowId xmlns:a16="http://schemas.microsoft.com/office/drawing/2014/main" val="211306827"/>
                  </a:ext>
                </a:extLst>
              </a:tr>
              <a:tr h="125594">
                <a:tc>
                  <a:txBody>
                    <a:bodyPr/>
                    <a:lstStyle/>
                    <a:p>
                      <a:pPr rtl="0" fontAlgn="t">
                        <a:spcBef>
                          <a:spcPts val="0"/>
                        </a:spcBef>
                        <a:spcAft>
                          <a:spcPts val="0"/>
                        </a:spcAft>
                      </a:pPr>
                      <a:r>
                        <a:rPr lang="en-US" sz="1800" u="none" strike="noStrike">
                          <a:effectLst/>
                        </a:rPr>
                        <a:t>14</a:t>
                      </a:r>
                      <a:endParaRPr lang="en-US" sz="180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a:effectLst/>
                        </a:rPr>
                        <a:t>26-Apr</a:t>
                      </a:r>
                      <a:endParaRPr lang="en-US" sz="180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fontAlgn="t"/>
                      <a:r>
                        <a:rPr lang="en-US" sz="1800" b="0" i="0" u="none" strike="noStrike" kern="1200" dirty="0">
                          <a:solidFill>
                            <a:schemeClr val="lt1"/>
                          </a:solidFill>
                          <a:effectLst/>
                          <a:latin typeface="+mn-lt"/>
                          <a:ea typeface="+mn-ea"/>
                          <a:cs typeface="+mn-cs"/>
                        </a:rPr>
                        <a:t>Presentation preparation + Bonus phase</a:t>
                      </a:r>
                      <a:endParaRPr lang="en-US" sz="1800"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extLst>
                  <a:ext uri="{0D108BD9-81ED-4DB2-BD59-A6C34878D82A}">
                    <a16:rowId xmlns:a16="http://schemas.microsoft.com/office/drawing/2014/main" val="3521205227"/>
                  </a:ext>
                </a:extLst>
              </a:tr>
              <a:tr h="229756">
                <a:tc>
                  <a:txBody>
                    <a:bodyPr/>
                    <a:lstStyle/>
                    <a:p>
                      <a:pPr rtl="0" fontAlgn="t">
                        <a:spcBef>
                          <a:spcPts val="0"/>
                        </a:spcBef>
                        <a:spcAft>
                          <a:spcPts val="0"/>
                        </a:spcAft>
                      </a:pPr>
                      <a:r>
                        <a:rPr lang="en-US" sz="1800" u="none" strike="noStrike">
                          <a:effectLst/>
                        </a:rPr>
                        <a:t>15</a:t>
                      </a:r>
                      <a:endParaRPr lang="en-US" sz="180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75D279"/>
                    </a:solidFill>
                  </a:tcPr>
                </a:tc>
                <a:tc>
                  <a:txBody>
                    <a:bodyPr/>
                    <a:lstStyle/>
                    <a:p>
                      <a:pPr rtl="0" fontAlgn="t">
                        <a:spcBef>
                          <a:spcPts val="0"/>
                        </a:spcBef>
                        <a:spcAft>
                          <a:spcPts val="0"/>
                        </a:spcAft>
                      </a:pPr>
                      <a:r>
                        <a:rPr lang="en-US" sz="1800" u="none" strike="noStrike">
                          <a:effectLst/>
                        </a:rPr>
                        <a:t>3-May</a:t>
                      </a:r>
                      <a:endParaRPr lang="en-US" sz="180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75D279"/>
                    </a:solidFill>
                  </a:tcPr>
                </a:tc>
                <a:tc>
                  <a:txBody>
                    <a:bodyPr/>
                    <a:lstStyle/>
                    <a:p>
                      <a:pPr rtl="0" fontAlgn="t">
                        <a:spcBef>
                          <a:spcPts val="0"/>
                        </a:spcBef>
                        <a:spcAft>
                          <a:spcPts val="0"/>
                        </a:spcAft>
                      </a:pPr>
                      <a:r>
                        <a:rPr lang="en-US" sz="1800" u="none" strike="noStrike" dirty="0">
                          <a:effectLst/>
                        </a:rPr>
                        <a:t>Project submission and presentation</a:t>
                      </a:r>
                      <a:endParaRPr lang="en-US" sz="1800"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75D279"/>
                    </a:solidFill>
                  </a:tcPr>
                </a:tc>
                <a:extLst>
                  <a:ext uri="{0D108BD9-81ED-4DB2-BD59-A6C34878D82A}">
                    <a16:rowId xmlns:a16="http://schemas.microsoft.com/office/drawing/2014/main" val="774979208"/>
                  </a:ext>
                </a:extLst>
              </a:tr>
            </a:tbl>
          </a:graphicData>
        </a:graphic>
      </p:graphicFrame>
      <p:sp>
        <p:nvSpPr>
          <p:cNvPr id="7" name="Rectangle 1">
            <a:extLst>
              <a:ext uri="{FF2B5EF4-FFF2-40B4-BE49-F238E27FC236}">
                <a16:creationId xmlns:a16="http://schemas.microsoft.com/office/drawing/2014/main" id="{C98A65AB-AE10-4941-B2F7-C0EAEE76718E}"/>
              </a:ext>
            </a:extLst>
          </p:cNvPr>
          <p:cNvSpPr>
            <a:spLocks noChangeArrowheads="1"/>
          </p:cNvSpPr>
          <p:nvPr/>
        </p:nvSpPr>
        <p:spPr bwMode="auto">
          <a:xfrm>
            <a:off x="0" y="-369332"/>
            <a:ext cx="28245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effectLst/>
                <a:latin typeface="Arial" panose="020B0604020202020204" pitchFamily="34" charset="0"/>
              </a:rPr>
              <a:t> </a:t>
            </a:r>
            <a:endParaRPr kumimoji="0" lang="en-US" altLang="en-US" sz="400" b="0" i="0" u="none" strike="noStrike" cap="none" normalizeH="0" baseline="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effectLst/>
              <a:latin typeface="Arial" panose="020B0604020202020204" pitchFamily="34" charset="0"/>
            </a:endParaRPr>
          </a:p>
        </p:txBody>
      </p:sp>
      <p:pic>
        <p:nvPicPr>
          <p:cNvPr id="3" name="Picture 2">
            <a:extLst>
              <a:ext uri="{FF2B5EF4-FFF2-40B4-BE49-F238E27FC236}">
                <a16:creationId xmlns:a16="http://schemas.microsoft.com/office/drawing/2014/main" id="{F35EF4E3-6C32-124F-90DF-FE0D474E36D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174029" y="618518"/>
            <a:ext cx="873382" cy="873382"/>
          </a:xfrm>
          <a:prstGeom prst="rect">
            <a:avLst/>
          </a:prstGeom>
        </p:spPr>
      </p:pic>
    </p:spTree>
    <p:extLst>
      <p:ext uri="{BB962C8B-B14F-4D97-AF65-F5344CB8AC3E}">
        <p14:creationId xmlns:p14="http://schemas.microsoft.com/office/powerpoint/2010/main" val="2458737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786399-A02F-5E47-83AF-C24271DE4B14}"/>
              </a:ext>
            </a:extLst>
          </p:cNvPr>
          <p:cNvSpPr>
            <a:spLocks noGrp="1"/>
          </p:cNvSpPr>
          <p:nvPr>
            <p:ph type="title"/>
          </p:nvPr>
        </p:nvSpPr>
        <p:spPr/>
        <p:txBody>
          <a:bodyPr anchor="t"/>
          <a:lstStyle/>
          <a:p>
            <a:r>
              <a:rPr lang="en-US" dirty="0"/>
              <a:t>5.2 Phases</a:t>
            </a:r>
          </a:p>
        </p:txBody>
      </p:sp>
      <p:sp>
        <p:nvSpPr>
          <p:cNvPr id="5" name="Chevron 4">
            <a:extLst>
              <a:ext uri="{FF2B5EF4-FFF2-40B4-BE49-F238E27FC236}">
                <a16:creationId xmlns:a16="http://schemas.microsoft.com/office/drawing/2014/main" id="{38B82919-8C11-AA4A-97DD-163F7AFAD05E}"/>
              </a:ext>
            </a:extLst>
          </p:cNvPr>
          <p:cNvSpPr/>
          <p:nvPr/>
        </p:nvSpPr>
        <p:spPr>
          <a:xfrm>
            <a:off x="675408" y="3452871"/>
            <a:ext cx="2660073" cy="64423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solidFill>
                  <a:schemeClr val="tx1"/>
                </a:solidFill>
              </a:rPr>
              <a:t>PHASE 1</a:t>
            </a:r>
          </a:p>
        </p:txBody>
      </p:sp>
      <p:sp>
        <p:nvSpPr>
          <p:cNvPr id="7" name="Chevron 6">
            <a:extLst>
              <a:ext uri="{FF2B5EF4-FFF2-40B4-BE49-F238E27FC236}">
                <a16:creationId xmlns:a16="http://schemas.microsoft.com/office/drawing/2014/main" id="{6193EC5A-F067-E344-9C8D-2D1D3167B501}"/>
              </a:ext>
            </a:extLst>
          </p:cNvPr>
          <p:cNvSpPr/>
          <p:nvPr/>
        </p:nvSpPr>
        <p:spPr>
          <a:xfrm>
            <a:off x="3335481" y="3452871"/>
            <a:ext cx="2660073" cy="644237"/>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solidFill>
                  <a:schemeClr val="tx1"/>
                </a:solidFill>
              </a:rPr>
              <a:t>PHASE 2</a:t>
            </a:r>
          </a:p>
        </p:txBody>
      </p:sp>
      <p:sp>
        <p:nvSpPr>
          <p:cNvPr id="8" name="Chevron 7">
            <a:extLst>
              <a:ext uri="{FF2B5EF4-FFF2-40B4-BE49-F238E27FC236}">
                <a16:creationId xmlns:a16="http://schemas.microsoft.com/office/drawing/2014/main" id="{0ABA2BB2-4820-C344-BEDA-7B8A6BD9A74D}"/>
              </a:ext>
            </a:extLst>
          </p:cNvPr>
          <p:cNvSpPr/>
          <p:nvPr/>
        </p:nvSpPr>
        <p:spPr>
          <a:xfrm>
            <a:off x="5995554" y="3452871"/>
            <a:ext cx="2660073" cy="644237"/>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solidFill>
              </a:rPr>
              <a:t>PHASE 3</a:t>
            </a:r>
          </a:p>
        </p:txBody>
      </p:sp>
      <p:sp>
        <p:nvSpPr>
          <p:cNvPr id="9" name="Chevron 8">
            <a:extLst>
              <a:ext uri="{FF2B5EF4-FFF2-40B4-BE49-F238E27FC236}">
                <a16:creationId xmlns:a16="http://schemas.microsoft.com/office/drawing/2014/main" id="{D80518A1-155A-BC4C-9119-B12F966BEBD9}"/>
              </a:ext>
            </a:extLst>
          </p:cNvPr>
          <p:cNvSpPr/>
          <p:nvPr/>
        </p:nvSpPr>
        <p:spPr>
          <a:xfrm>
            <a:off x="8655627" y="3452870"/>
            <a:ext cx="2660073" cy="644237"/>
          </a:xfrm>
          <a:prstGeom prst="chevr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solidFill>
                  <a:schemeClr val="tx1"/>
                </a:solidFill>
              </a:rPr>
              <a:t>BONUS PHASE</a:t>
            </a:r>
          </a:p>
        </p:txBody>
      </p:sp>
      <p:sp>
        <p:nvSpPr>
          <p:cNvPr id="11" name="TextBox 10">
            <a:extLst>
              <a:ext uri="{FF2B5EF4-FFF2-40B4-BE49-F238E27FC236}">
                <a16:creationId xmlns:a16="http://schemas.microsoft.com/office/drawing/2014/main" id="{B59E124A-AEA8-7C40-835A-0D16D5E4A468}"/>
              </a:ext>
            </a:extLst>
          </p:cNvPr>
          <p:cNvSpPr txBox="1"/>
          <p:nvPr/>
        </p:nvSpPr>
        <p:spPr>
          <a:xfrm>
            <a:off x="1080654" y="1575433"/>
            <a:ext cx="4914900" cy="1508105"/>
          </a:xfrm>
          <a:prstGeom prst="rect">
            <a:avLst/>
          </a:prstGeom>
          <a:noFill/>
        </p:spPr>
        <p:txBody>
          <a:bodyPr wrap="square" rtlCol="0">
            <a:spAutoFit/>
          </a:bodyPr>
          <a:lstStyle/>
          <a:p>
            <a:r>
              <a:rPr lang="en-US" sz="2000" b="1" dirty="0"/>
              <a:t>Enable Baseline in CARLA Simulator</a:t>
            </a:r>
          </a:p>
          <a:p>
            <a:pPr marL="288925" lvl="1" fontAlgn="base">
              <a:buSzPct val="50000"/>
            </a:pPr>
            <a:r>
              <a:rPr lang="en-US" dirty="0"/>
              <a:t>Tasks:</a:t>
            </a:r>
          </a:p>
          <a:p>
            <a:pPr marL="577850" lvl="2" indent="227013" fontAlgn="base">
              <a:buSzPct val="50000"/>
              <a:buFont typeface="Wingdings" pitchFamily="2" charset="2"/>
              <a:buChar char="q"/>
            </a:pPr>
            <a:r>
              <a:rPr lang="en-US" dirty="0"/>
              <a:t>Lane Tracking</a:t>
            </a:r>
          </a:p>
          <a:p>
            <a:pPr marL="577850" lvl="2" indent="227013" fontAlgn="base">
              <a:buSzPct val="50000"/>
              <a:buFont typeface="Wingdings" pitchFamily="2" charset="2"/>
              <a:buChar char="q"/>
            </a:pPr>
            <a:r>
              <a:rPr lang="en-US" dirty="0"/>
              <a:t>GPS Navigation</a:t>
            </a:r>
          </a:p>
          <a:p>
            <a:pPr marL="577850" lvl="2" indent="227013" fontAlgn="base">
              <a:buSzPct val="50000"/>
              <a:buFont typeface="Wingdings" pitchFamily="2" charset="2"/>
              <a:buChar char="q"/>
            </a:pPr>
            <a:r>
              <a:rPr lang="en-US" dirty="0"/>
              <a:t>Object Detection</a:t>
            </a:r>
          </a:p>
        </p:txBody>
      </p:sp>
      <p:cxnSp>
        <p:nvCxnSpPr>
          <p:cNvPr id="13" name="Straight Connector 12">
            <a:extLst>
              <a:ext uri="{FF2B5EF4-FFF2-40B4-BE49-F238E27FC236}">
                <a16:creationId xmlns:a16="http://schemas.microsoft.com/office/drawing/2014/main" id="{1FCA43F1-B5A4-6D44-BF82-7A02D3C28471}"/>
              </a:ext>
            </a:extLst>
          </p:cNvPr>
          <p:cNvCxnSpPr>
            <a:cxnSpLocks/>
          </p:cNvCxnSpPr>
          <p:nvPr/>
        </p:nvCxnSpPr>
        <p:spPr>
          <a:xfrm flipV="1">
            <a:off x="1080654" y="1663668"/>
            <a:ext cx="0" cy="17768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EF6CC03-F5E5-BC40-B85D-C9A3A187A9DE}"/>
              </a:ext>
            </a:extLst>
          </p:cNvPr>
          <p:cNvSpPr txBox="1"/>
          <p:nvPr/>
        </p:nvSpPr>
        <p:spPr>
          <a:xfrm>
            <a:off x="748148" y="4404884"/>
            <a:ext cx="4665518" cy="1508105"/>
          </a:xfrm>
          <a:prstGeom prst="rect">
            <a:avLst/>
          </a:prstGeom>
          <a:noFill/>
        </p:spPr>
        <p:txBody>
          <a:bodyPr wrap="square" rtlCol="0">
            <a:spAutoFit/>
          </a:bodyPr>
          <a:lstStyle/>
          <a:p>
            <a:pPr algn="r">
              <a:buSzPct val="50000"/>
            </a:pPr>
            <a:r>
              <a:rPr lang="en-US" sz="2000" b="1" dirty="0"/>
              <a:t>Self-Driving Capability Enhancements</a:t>
            </a:r>
            <a:endParaRPr lang="en-US" sz="2000" dirty="0"/>
          </a:p>
          <a:p>
            <a:pPr marL="9525" lvl="1" algn="r" fontAlgn="base">
              <a:buSzPct val="50000"/>
            </a:pPr>
            <a:r>
              <a:rPr lang="en-US" dirty="0"/>
              <a:t>Tasks:</a:t>
            </a:r>
          </a:p>
          <a:p>
            <a:pPr marL="9525" lvl="2" indent="227013" algn="r" fontAlgn="base">
              <a:buSzPct val="50000"/>
              <a:buFont typeface="Wingdings" pitchFamily="2" charset="2"/>
              <a:buChar char="q"/>
            </a:pPr>
            <a:r>
              <a:rPr lang="en-US" dirty="0"/>
              <a:t>Intersection Handling</a:t>
            </a:r>
          </a:p>
          <a:p>
            <a:pPr marL="9525" lvl="2" indent="227013" algn="r" fontAlgn="base">
              <a:buSzPct val="50000"/>
              <a:buFont typeface="Wingdings" pitchFamily="2" charset="2"/>
              <a:buChar char="q"/>
            </a:pPr>
            <a:r>
              <a:rPr lang="en-US" dirty="0"/>
              <a:t>Self-Parking</a:t>
            </a:r>
          </a:p>
          <a:p>
            <a:pPr marL="9525" lvl="2" indent="227013" algn="r" fontAlgn="base">
              <a:buSzPct val="50000"/>
              <a:buFont typeface="Wingdings" pitchFamily="2" charset="2"/>
              <a:buChar char="q"/>
            </a:pPr>
            <a:r>
              <a:rPr lang="en-US" dirty="0"/>
              <a:t>Vehicle Reidentification</a:t>
            </a:r>
          </a:p>
        </p:txBody>
      </p:sp>
      <p:sp>
        <p:nvSpPr>
          <p:cNvPr id="25" name="Rectangle 24">
            <a:extLst>
              <a:ext uri="{FF2B5EF4-FFF2-40B4-BE49-F238E27FC236}">
                <a16:creationId xmlns:a16="http://schemas.microsoft.com/office/drawing/2014/main" id="{DB772AE8-2638-8C44-AF2C-5C7FFB95AD13}"/>
              </a:ext>
            </a:extLst>
          </p:cNvPr>
          <p:cNvSpPr/>
          <p:nvPr/>
        </p:nvSpPr>
        <p:spPr>
          <a:xfrm>
            <a:off x="6314209" y="1914198"/>
            <a:ext cx="5233555" cy="954107"/>
          </a:xfrm>
          <a:prstGeom prst="rect">
            <a:avLst/>
          </a:prstGeom>
        </p:spPr>
        <p:txBody>
          <a:bodyPr wrap="square">
            <a:spAutoFit/>
          </a:bodyPr>
          <a:lstStyle/>
          <a:p>
            <a:pPr>
              <a:buSzPct val="50000"/>
            </a:pPr>
            <a:r>
              <a:rPr lang="en-US" sz="2000" b="1" dirty="0"/>
              <a:t>Integration</a:t>
            </a:r>
          </a:p>
          <a:p>
            <a:pPr marL="288925" lvl="1">
              <a:buSzPct val="50000"/>
            </a:pPr>
            <a:r>
              <a:rPr lang="en-US" dirty="0"/>
              <a:t>Tasks:</a:t>
            </a:r>
          </a:p>
          <a:p>
            <a:pPr marL="466725" lvl="3" indent="227013" fontAlgn="base">
              <a:buSzPct val="50000"/>
              <a:buFont typeface="Wingdings" pitchFamily="2" charset="2"/>
              <a:buChar char="q"/>
            </a:pPr>
            <a:r>
              <a:rPr lang="en-US" dirty="0"/>
              <a:t>Fuse all scenarios from phase 1 &amp; 2</a:t>
            </a:r>
          </a:p>
        </p:txBody>
      </p:sp>
      <p:cxnSp>
        <p:nvCxnSpPr>
          <p:cNvPr id="26" name="Straight Connector 25">
            <a:extLst>
              <a:ext uri="{FF2B5EF4-FFF2-40B4-BE49-F238E27FC236}">
                <a16:creationId xmlns:a16="http://schemas.microsoft.com/office/drawing/2014/main" id="{88A7E46C-F9FF-CE49-B500-33B4FB85D85C}"/>
              </a:ext>
            </a:extLst>
          </p:cNvPr>
          <p:cNvCxnSpPr>
            <a:cxnSpLocks/>
          </p:cNvCxnSpPr>
          <p:nvPr/>
        </p:nvCxnSpPr>
        <p:spPr>
          <a:xfrm flipV="1">
            <a:off x="6314209" y="2001795"/>
            <a:ext cx="0" cy="14439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F46C2F6-4900-BE42-8CEC-2179557F1F3E}"/>
              </a:ext>
            </a:extLst>
          </p:cNvPr>
          <p:cNvSpPr/>
          <p:nvPr/>
        </p:nvSpPr>
        <p:spPr>
          <a:xfrm>
            <a:off x="4448432" y="4925062"/>
            <a:ext cx="6472413" cy="1323439"/>
          </a:xfrm>
          <a:prstGeom prst="rect">
            <a:avLst/>
          </a:prstGeom>
        </p:spPr>
        <p:txBody>
          <a:bodyPr wrap="square">
            <a:spAutoFit/>
          </a:bodyPr>
          <a:lstStyle/>
          <a:p>
            <a:pPr algn="r">
              <a:buSzPct val="50000"/>
            </a:pPr>
            <a:r>
              <a:rPr lang="en-US" sz="2000" b="1" dirty="0"/>
              <a:t>Deploy to JetBot</a:t>
            </a:r>
          </a:p>
          <a:p>
            <a:pPr marL="9525" lvl="1" algn="r">
              <a:buSzPct val="50000"/>
            </a:pPr>
            <a:r>
              <a:rPr lang="en-US" sz="2000" dirty="0"/>
              <a:t>Tasks:</a:t>
            </a:r>
          </a:p>
          <a:p>
            <a:pPr lvl="2" indent="230188" algn="r" fontAlgn="base">
              <a:buSzPct val="50000"/>
              <a:buFont typeface="Wingdings" pitchFamily="2" charset="2"/>
              <a:buChar char="q"/>
            </a:pPr>
            <a:r>
              <a:rPr lang="en-US" sz="2000" dirty="0"/>
              <a:t>Test car start, stop and car chasing in JetBot</a:t>
            </a:r>
          </a:p>
          <a:p>
            <a:pPr lvl="2" indent="230188" algn="r" fontAlgn="base">
              <a:buSzPct val="50000"/>
              <a:buFont typeface="Wingdings" pitchFamily="2" charset="2"/>
              <a:buChar char="q"/>
            </a:pPr>
            <a:r>
              <a:rPr lang="en-US" sz="2000" dirty="0"/>
              <a:t>Enable continuously generate real world dataset</a:t>
            </a:r>
          </a:p>
        </p:txBody>
      </p:sp>
      <p:cxnSp>
        <p:nvCxnSpPr>
          <p:cNvPr id="29" name="Straight Connector 28">
            <a:extLst>
              <a:ext uri="{FF2B5EF4-FFF2-40B4-BE49-F238E27FC236}">
                <a16:creationId xmlns:a16="http://schemas.microsoft.com/office/drawing/2014/main" id="{B9D1C73C-8327-214D-AA0B-5273952A16AE}"/>
              </a:ext>
            </a:extLst>
          </p:cNvPr>
          <p:cNvCxnSpPr>
            <a:cxnSpLocks/>
          </p:cNvCxnSpPr>
          <p:nvPr/>
        </p:nvCxnSpPr>
        <p:spPr>
          <a:xfrm flipV="1">
            <a:off x="10920845" y="4097113"/>
            <a:ext cx="0" cy="20441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868132F-9FD3-5949-B06D-22B1B39DA0AB}"/>
              </a:ext>
            </a:extLst>
          </p:cNvPr>
          <p:cNvCxnSpPr>
            <a:cxnSpLocks/>
          </p:cNvCxnSpPr>
          <p:nvPr/>
        </p:nvCxnSpPr>
        <p:spPr>
          <a:xfrm flipV="1">
            <a:off x="5455229" y="4097108"/>
            <a:ext cx="0" cy="17229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0442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F06F4-E760-204A-9D6A-CF9C6788452E}"/>
              </a:ext>
            </a:extLst>
          </p:cNvPr>
          <p:cNvSpPr>
            <a:spLocks noGrp="1"/>
          </p:cNvSpPr>
          <p:nvPr>
            <p:ph type="title"/>
          </p:nvPr>
        </p:nvSpPr>
        <p:spPr/>
        <p:txBody>
          <a:bodyPr/>
          <a:lstStyle/>
          <a:p>
            <a:r>
              <a:rPr lang="en-US" dirty="0"/>
              <a:t>6. Team meeting Schedule</a:t>
            </a:r>
          </a:p>
        </p:txBody>
      </p:sp>
    </p:spTree>
    <p:extLst>
      <p:ext uri="{BB962C8B-B14F-4D97-AF65-F5344CB8AC3E}">
        <p14:creationId xmlns:p14="http://schemas.microsoft.com/office/powerpoint/2010/main" val="3484505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F06F4-E760-204A-9D6A-CF9C6788452E}"/>
              </a:ext>
            </a:extLst>
          </p:cNvPr>
          <p:cNvSpPr>
            <a:spLocks noGrp="1"/>
          </p:cNvSpPr>
          <p:nvPr>
            <p:ph type="title"/>
          </p:nvPr>
        </p:nvSpPr>
        <p:spPr/>
        <p:txBody>
          <a:bodyPr anchor="t"/>
          <a:lstStyle/>
          <a:p>
            <a:r>
              <a:rPr lang="en-US" dirty="0"/>
              <a:t>6. Team meeting Schedule</a:t>
            </a:r>
          </a:p>
        </p:txBody>
      </p:sp>
      <p:sp>
        <p:nvSpPr>
          <p:cNvPr id="3" name="Content Placeholder 2">
            <a:extLst>
              <a:ext uri="{FF2B5EF4-FFF2-40B4-BE49-F238E27FC236}">
                <a16:creationId xmlns:a16="http://schemas.microsoft.com/office/drawing/2014/main" id="{0FB6FD9E-A0D6-514F-B224-DFE0DE0499CB}"/>
              </a:ext>
            </a:extLst>
          </p:cNvPr>
          <p:cNvSpPr>
            <a:spLocks noGrp="1"/>
          </p:cNvSpPr>
          <p:nvPr>
            <p:ph idx="1"/>
          </p:nvPr>
        </p:nvSpPr>
        <p:spPr>
          <a:xfrm>
            <a:off x="1141412" y="2249486"/>
            <a:ext cx="9905999" cy="3683723"/>
          </a:xfrm>
        </p:spPr>
        <p:txBody>
          <a:bodyPr anchor="b"/>
          <a:lstStyle/>
          <a:p>
            <a:pPr marL="0" indent="0">
              <a:buNone/>
            </a:pPr>
            <a:endParaRPr lang="en-US" dirty="0"/>
          </a:p>
          <a:p>
            <a:pPr marL="0" indent="0" algn="ctr">
              <a:buNone/>
            </a:pPr>
            <a:r>
              <a:rPr lang="en-US" sz="1800" i="1" dirty="0"/>
              <a:t>More meetings will be added as needed throughout the semester.</a:t>
            </a:r>
          </a:p>
        </p:txBody>
      </p:sp>
      <p:pic>
        <p:nvPicPr>
          <p:cNvPr id="5" name="Picture 4">
            <a:extLst>
              <a:ext uri="{FF2B5EF4-FFF2-40B4-BE49-F238E27FC236}">
                <a16:creationId xmlns:a16="http://schemas.microsoft.com/office/drawing/2014/main" id="{AF860CBA-A787-734E-8017-FE13692793AB}"/>
              </a:ext>
            </a:extLst>
          </p:cNvPr>
          <p:cNvPicPr>
            <a:picLocks noChangeAspect="1"/>
          </p:cNvPicPr>
          <p:nvPr/>
        </p:nvPicPr>
        <p:blipFill>
          <a:blip r:embed="rId2"/>
          <a:stretch>
            <a:fillRect/>
          </a:stretch>
        </p:blipFill>
        <p:spPr>
          <a:xfrm>
            <a:off x="4400693" y="1651727"/>
            <a:ext cx="3387436" cy="3756579"/>
          </a:xfrm>
          <a:prstGeom prst="rect">
            <a:avLst/>
          </a:prstGeom>
          <a:ln>
            <a:noFill/>
          </a:ln>
          <a:effectLst>
            <a:softEdge rad="112500"/>
          </a:effectLst>
        </p:spPr>
      </p:pic>
    </p:spTree>
    <p:extLst>
      <p:ext uri="{BB962C8B-B14F-4D97-AF65-F5344CB8AC3E}">
        <p14:creationId xmlns:p14="http://schemas.microsoft.com/office/powerpoint/2010/main" val="631081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B1BB-0F7D-7646-B03F-0A36DA83ACDB}"/>
              </a:ext>
            </a:extLst>
          </p:cNvPr>
          <p:cNvSpPr>
            <a:spLocks noGrp="1"/>
          </p:cNvSpPr>
          <p:nvPr>
            <p:ph type="title"/>
          </p:nvPr>
        </p:nvSpPr>
        <p:spPr/>
        <p:txBody>
          <a:bodyPr/>
          <a:lstStyle/>
          <a:p>
            <a:r>
              <a:rPr lang="en-US" dirty="0"/>
              <a:t>1. introduction</a:t>
            </a:r>
          </a:p>
        </p:txBody>
      </p:sp>
    </p:spTree>
    <p:extLst>
      <p:ext uri="{BB962C8B-B14F-4D97-AF65-F5344CB8AC3E}">
        <p14:creationId xmlns:p14="http://schemas.microsoft.com/office/powerpoint/2010/main" val="880499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olice Car Transparent Image">
            <a:extLst>
              <a:ext uri="{FF2B5EF4-FFF2-40B4-BE49-F238E27FC236}">
                <a16:creationId xmlns:a16="http://schemas.microsoft.com/office/drawing/2014/main" id="{60CACE04-4C4A-5E46-BDDA-FF91D935754A}"/>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2725498" y="411207"/>
            <a:ext cx="6722917" cy="36182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98D0179-737B-604D-BCB7-57FB935D6C58}"/>
              </a:ext>
            </a:extLst>
          </p:cNvPr>
          <p:cNvSpPr/>
          <p:nvPr/>
        </p:nvSpPr>
        <p:spPr>
          <a:xfrm>
            <a:off x="2618508" y="4570723"/>
            <a:ext cx="6936896" cy="1508105"/>
          </a:xfrm>
          <a:prstGeom prst="rect">
            <a:avLst/>
          </a:prstGeom>
        </p:spPr>
        <p:txBody>
          <a:bodyPr wrap="square">
            <a:spAutoFit/>
          </a:bodyPr>
          <a:lstStyle/>
          <a:p>
            <a:pPr algn="ctr"/>
            <a:r>
              <a:rPr lang="en-US" sz="4000" dirty="0"/>
              <a:t>INTERCEPTOR 4.0</a:t>
            </a:r>
          </a:p>
          <a:p>
            <a:pPr algn="ctr"/>
            <a:r>
              <a:rPr lang="en-US" sz="2800" dirty="0"/>
              <a:t>COMING SOON</a:t>
            </a:r>
          </a:p>
          <a:p>
            <a:pPr algn="ctr"/>
            <a:r>
              <a:rPr lang="en-US" sz="2400" i="1" dirty="0"/>
              <a:t>TEAM DELAMAIN</a:t>
            </a:r>
            <a:endParaRPr lang="en-US" sz="3200" i="1" dirty="0"/>
          </a:p>
        </p:txBody>
      </p:sp>
    </p:spTree>
    <p:extLst>
      <p:ext uri="{BB962C8B-B14F-4D97-AF65-F5344CB8AC3E}">
        <p14:creationId xmlns:p14="http://schemas.microsoft.com/office/powerpoint/2010/main" val="3875397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ome - The Grappler">
            <a:extLst>
              <a:ext uri="{FF2B5EF4-FFF2-40B4-BE49-F238E27FC236}">
                <a16:creationId xmlns:a16="http://schemas.microsoft.com/office/drawing/2014/main" id="{5A13091C-A90B-FE4B-AB43-DB5E4E2614E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618483" y="200943"/>
            <a:ext cx="3573517" cy="20101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D61524-A850-2842-88F6-48EC1A6538B5}"/>
              </a:ext>
            </a:extLst>
          </p:cNvPr>
          <p:cNvSpPr>
            <a:spLocks noGrp="1"/>
          </p:cNvSpPr>
          <p:nvPr>
            <p:ph type="title"/>
          </p:nvPr>
        </p:nvSpPr>
        <p:spPr/>
        <p:txBody>
          <a:bodyPr anchor="t"/>
          <a:lstStyle/>
          <a:p>
            <a:r>
              <a:rPr lang="en-US" dirty="0"/>
              <a:t>1.1 Goal of the project</a:t>
            </a:r>
          </a:p>
        </p:txBody>
      </p:sp>
      <p:sp>
        <p:nvSpPr>
          <p:cNvPr id="3" name="Content Placeholder 2">
            <a:extLst>
              <a:ext uri="{FF2B5EF4-FFF2-40B4-BE49-F238E27FC236}">
                <a16:creationId xmlns:a16="http://schemas.microsoft.com/office/drawing/2014/main" id="{D5272B58-CAC1-E446-B85C-3C618C84AB44}"/>
              </a:ext>
            </a:extLst>
          </p:cNvPr>
          <p:cNvSpPr>
            <a:spLocks noGrp="1"/>
          </p:cNvSpPr>
          <p:nvPr>
            <p:ph idx="1"/>
          </p:nvPr>
        </p:nvSpPr>
        <p:spPr>
          <a:xfrm>
            <a:off x="1141412" y="1860331"/>
            <a:ext cx="9905999" cy="4740166"/>
          </a:xfrm>
        </p:spPr>
        <p:txBody>
          <a:bodyPr>
            <a:normAutofit fontScale="77500" lnSpcReduction="20000"/>
          </a:bodyPr>
          <a:lstStyle/>
          <a:p>
            <a:pPr marL="0" indent="0" algn="just">
              <a:spcBef>
                <a:spcPts val="0"/>
              </a:spcBef>
              <a:buNone/>
            </a:pPr>
            <a:r>
              <a:rPr lang="en-US" dirty="0"/>
              <a:t>Team Delamain wants to build Interceptor 4.0, a level 4 autonomous law</a:t>
            </a:r>
          </a:p>
          <a:p>
            <a:pPr marL="0" indent="0" algn="just">
              <a:spcBef>
                <a:spcPts val="0"/>
              </a:spcBef>
              <a:buNone/>
            </a:pPr>
            <a:r>
              <a:rPr lang="en-US" dirty="0"/>
              <a:t>enforcement vehicle that patrols neighborhoods and when needed chases vehicles. The challenges Interceptor 4.0 will face are as follows: lane detection, object avoidance, GPS navigation, self-parking, specific vehicle tracking, and more. In addition it will need to follow the rules of law and during a pursuit should have the ability to ignore them while maintaining safety for its user and surroundings.</a:t>
            </a:r>
          </a:p>
          <a:p>
            <a:pPr marL="0" indent="0" algn="just">
              <a:buNone/>
            </a:pPr>
            <a:endParaRPr lang="en-US" dirty="0"/>
          </a:p>
          <a:p>
            <a:pPr marL="0" indent="0" algn="just">
              <a:buNone/>
            </a:pPr>
            <a:r>
              <a:rPr lang="en-US" dirty="0"/>
              <a:t>This autonomous vehicle would enable to increase the safety of law enforcement officers and people around them. It will be more reliable for chasing vehicles as no human will be able to runout from our AI. Officers will also be able to multitask in their Interceptor 4.0 while chasing a vehicle, enabling them to coordinate road blocks, spike strip, and more. In addition the Interceptor 4.0 will facilitate law enforcement agencies to have more coverage without having the need for more personal.  Finally, Interceptor 4.0 could be equipped with a Grappler Police Bumper in order to safely stop the vehicle it is pursuing instead of using a dangerous pit maneuver.</a:t>
            </a:r>
          </a:p>
        </p:txBody>
      </p:sp>
      <p:pic>
        <p:nvPicPr>
          <p:cNvPr id="7" name="Picture 6">
            <a:extLst>
              <a:ext uri="{FF2B5EF4-FFF2-40B4-BE49-F238E27FC236}">
                <a16:creationId xmlns:a16="http://schemas.microsoft.com/office/drawing/2014/main" id="{13D7BC83-F5EA-B14F-AEF0-4B213EC5E90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06385" y="618518"/>
            <a:ext cx="499285" cy="499285"/>
          </a:xfrm>
          <a:prstGeom prst="rect">
            <a:avLst/>
          </a:prstGeom>
        </p:spPr>
      </p:pic>
    </p:spTree>
    <p:extLst>
      <p:ext uri="{BB962C8B-B14F-4D97-AF65-F5344CB8AC3E}">
        <p14:creationId xmlns:p14="http://schemas.microsoft.com/office/powerpoint/2010/main" val="1727913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FDFC0E-FEE2-F547-86E4-4932658609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182591" y="4551218"/>
            <a:ext cx="4114800" cy="1818410"/>
          </a:xfrm>
          <a:prstGeom prst="rect">
            <a:avLst/>
          </a:prstGeom>
        </p:spPr>
      </p:pic>
      <p:sp>
        <p:nvSpPr>
          <p:cNvPr id="2" name="Title 1">
            <a:extLst>
              <a:ext uri="{FF2B5EF4-FFF2-40B4-BE49-F238E27FC236}">
                <a16:creationId xmlns:a16="http://schemas.microsoft.com/office/drawing/2014/main" id="{FB7CA6FD-7A6A-A24E-9255-C9C888EC3F05}"/>
              </a:ext>
            </a:extLst>
          </p:cNvPr>
          <p:cNvSpPr>
            <a:spLocks noGrp="1"/>
          </p:cNvSpPr>
          <p:nvPr>
            <p:ph type="title"/>
          </p:nvPr>
        </p:nvSpPr>
        <p:spPr/>
        <p:txBody>
          <a:bodyPr anchor="t"/>
          <a:lstStyle/>
          <a:p>
            <a:r>
              <a:rPr lang="en-US" dirty="0"/>
              <a:t>1.2 Level of Autonomy</a:t>
            </a:r>
          </a:p>
        </p:txBody>
      </p:sp>
      <p:sp>
        <p:nvSpPr>
          <p:cNvPr id="3" name="Content Placeholder 2">
            <a:extLst>
              <a:ext uri="{FF2B5EF4-FFF2-40B4-BE49-F238E27FC236}">
                <a16:creationId xmlns:a16="http://schemas.microsoft.com/office/drawing/2014/main" id="{ABEFE10E-6682-2B4B-B74C-826E26476227}"/>
              </a:ext>
            </a:extLst>
          </p:cNvPr>
          <p:cNvSpPr>
            <a:spLocks noGrp="1"/>
          </p:cNvSpPr>
          <p:nvPr>
            <p:ph idx="1"/>
          </p:nvPr>
        </p:nvSpPr>
        <p:spPr>
          <a:xfrm>
            <a:off x="1141413" y="1797627"/>
            <a:ext cx="9905999" cy="4730404"/>
          </a:xfrm>
        </p:spPr>
        <p:txBody>
          <a:bodyPr>
            <a:normAutofit lnSpcReduction="10000"/>
          </a:bodyPr>
          <a:lstStyle/>
          <a:p>
            <a:r>
              <a:rPr lang="en-US" dirty="0"/>
              <a:t>Level 4 of autonomy</a:t>
            </a:r>
            <a:endParaRPr lang="en-US" dirty="0">
              <a:solidFill>
                <a:srgbClr val="00FB92"/>
              </a:solidFill>
            </a:endParaRPr>
          </a:p>
          <a:p>
            <a:pPr lvl="1"/>
            <a:r>
              <a:rPr lang="en-US" dirty="0"/>
              <a:t>Highly automated car</a:t>
            </a:r>
          </a:p>
          <a:p>
            <a:pPr lvl="1"/>
            <a:r>
              <a:rPr lang="en-US" dirty="0"/>
              <a:t>Full self-driving under certain conditions</a:t>
            </a:r>
          </a:p>
          <a:p>
            <a:pPr lvl="1"/>
            <a:r>
              <a:rPr lang="en-US" dirty="0"/>
              <a:t>Equipped with a multitude of sensors</a:t>
            </a:r>
          </a:p>
          <a:p>
            <a:pPr lvl="2"/>
            <a:r>
              <a:rPr lang="en-US" dirty="0"/>
              <a:t>Camera, LIDAR, GPS</a:t>
            </a:r>
          </a:p>
          <a:p>
            <a:pPr lvl="2"/>
            <a:r>
              <a:rPr lang="en-US" dirty="0"/>
              <a:t>Optional: Radar, Semantic Camera</a:t>
            </a:r>
          </a:p>
          <a:p>
            <a:pPr marL="457200" lvl="1" indent="0">
              <a:buNone/>
            </a:pPr>
            <a:endParaRPr lang="en-US" sz="1800" dirty="0"/>
          </a:p>
          <a:p>
            <a:pPr marL="457200" lvl="1" indent="0">
              <a:buNone/>
            </a:pPr>
            <a:endParaRPr lang="en-US" sz="1800" dirty="0"/>
          </a:p>
          <a:p>
            <a:r>
              <a:rPr lang="en-US" dirty="0"/>
              <a:t>Target Market: </a:t>
            </a:r>
          </a:p>
          <a:p>
            <a:pPr lvl="1"/>
            <a:r>
              <a:rPr lang="en-US" dirty="0"/>
              <a:t>Main: First Responders</a:t>
            </a:r>
          </a:p>
          <a:p>
            <a:pPr lvl="1"/>
            <a:r>
              <a:rPr lang="en-US" dirty="0"/>
              <a:t>Secondary: General Public (adapted)</a:t>
            </a:r>
          </a:p>
        </p:txBody>
      </p:sp>
      <p:pic>
        <p:nvPicPr>
          <p:cNvPr id="8194" name="Picture 2" descr="https://cloudblogs.microsoft.com/industry-blog/wp-content/uploads/industry/2019/06/Automotive-image_Blog_R2-a1.png">
            <a:extLst>
              <a:ext uri="{FF2B5EF4-FFF2-40B4-BE49-F238E27FC236}">
                <a16:creationId xmlns:a16="http://schemas.microsoft.com/office/drawing/2014/main" id="{9FDD6BD5-297F-CA41-A055-6E2DB8CAC35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315199" y="1797627"/>
            <a:ext cx="3732211" cy="20988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196" name="Picture 4" descr="https://external-content.duckduckgo.com/iu/?u=https%3A%2F%2Fimg.pngio.com%2Flaw-enforcement-png-hd-transparent-law-enforcement-hdpng-images-car-png-hd-clear-1527_782.png&amp;f=1&amp;nofb=1">
            <a:extLst>
              <a:ext uri="{FF2B5EF4-FFF2-40B4-BE49-F238E27FC236}">
                <a16:creationId xmlns:a16="http://schemas.microsoft.com/office/drawing/2014/main" id="{BCED7F4B-12D8-7948-83DB-18A8686D93F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193231" y="5164693"/>
            <a:ext cx="2950653" cy="1511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116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D80A-9C33-4A45-B8A6-AD5EAA1E5B81}"/>
              </a:ext>
            </a:extLst>
          </p:cNvPr>
          <p:cNvSpPr>
            <a:spLocks noGrp="1"/>
          </p:cNvSpPr>
          <p:nvPr>
            <p:ph type="title"/>
          </p:nvPr>
        </p:nvSpPr>
        <p:spPr/>
        <p:txBody>
          <a:bodyPr anchor="t"/>
          <a:lstStyle/>
          <a:p>
            <a:r>
              <a:rPr lang="en-US" dirty="0"/>
              <a:t>1.3 Description</a:t>
            </a:r>
          </a:p>
        </p:txBody>
      </p:sp>
      <p:sp>
        <p:nvSpPr>
          <p:cNvPr id="3" name="Content Placeholder 2">
            <a:extLst>
              <a:ext uri="{FF2B5EF4-FFF2-40B4-BE49-F238E27FC236}">
                <a16:creationId xmlns:a16="http://schemas.microsoft.com/office/drawing/2014/main" id="{4113FEF5-86A5-4F49-A73D-29D1DE11144B}"/>
              </a:ext>
            </a:extLst>
          </p:cNvPr>
          <p:cNvSpPr>
            <a:spLocks noGrp="1"/>
          </p:cNvSpPr>
          <p:nvPr>
            <p:ph idx="1"/>
          </p:nvPr>
        </p:nvSpPr>
        <p:spPr>
          <a:xfrm>
            <a:off x="1141412" y="1544320"/>
            <a:ext cx="9905999" cy="5059679"/>
          </a:xfrm>
        </p:spPr>
        <p:txBody>
          <a:bodyPr>
            <a:normAutofit fontScale="92500" lnSpcReduction="10000"/>
          </a:bodyPr>
          <a:lstStyle/>
          <a:p>
            <a:pPr marL="0" indent="0">
              <a:buNone/>
            </a:pPr>
            <a:r>
              <a:rPr lang="en-US" b="1" u="sng" dirty="0"/>
              <a:t>Base:</a:t>
            </a:r>
          </a:p>
          <a:p>
            <a:pPr lvl="1"/>
            <a:r>
              <a:rPr lang="en-US" dirty="0"/>
              <a:t>Follow rules of law</a:t>
            </a:r>
          </a:p>
          <a:p>
            <a:pPr lvl="1"/>
            <a:r>
              <a:rPr lang="en-US" dirty="0"/>
              <a:t>Lane detection &amp; tracking</a:t>
            </a:r>
          </a:p>
          <a:p>
            <a:pPr lvl="1"/>
            <a:r>
              <a:rPr lang="en-US" dirty="0"/>
              <a:t>Collision avoidance (object classification)</a:t>
            </a:r>
          </a:p>
          <a:p>
            <a:pPr lvl="1"/>
            <a:r>
              <a:rPr lang="en-US" dirty="0"/>
              <a:t>Signs/Lights detection</a:t>
            </a:r>
          </a:p>
          <a:p>
            <a:pPr lvl="1"/>
            <a:r>
              <a:rPr lang="en-US" dirty="0"/>
              <a:t>Intersections handling</a:t>
            </a:r>
            <a:br>
              <a:rPr lang="en-US" b="1" u="sng" dirty="0"/>
            </a:br>
            <a:endParaRPr lang="en-US" dirty="0"/>
          </a:p>
          <a:p>
            <a:pPr marL="0" indent="0">
              <a:buNone/>
            </a:pPr>
            <a:r>
              <a:rPr lang="en-US" b="1" u="sng" dirty="0"/>
              <a:t>3 Autonomous Scenarios: </a:t>
            </a:r>
          </a:p>
          <a:p>
            <a:pPr lvl="1">
              <a:lnSpc>
                <a:spcPct val="170000"/>
              </a:lnSpc>
            </a:pPr>
            <a:r>
              <a:rPr lang="en-US" dirty="0"/>
              <a:t>GPS Navigation</a:t>
            </a:r>
          </a:p>
          <a:p>
            <a:pPr lvl="1">
              <a:lnSpc>
                <a:spcPct val="170000"/>
              </a:lnSpc>
            </a:pPr>
            <a:r>
              <a:rPr lang="en-US" dirty="0"/>
              <a:t>Car Chasing</a:t>
            </a:r>
          </a:p>
          <a:p>
            <a:pPr lvl="1">
              <a:lnSpc>
                <a:spcPct val="170000"/>
              </a:lnSpc>
            </a:pPr>
            <a:r>
              <a:rPr lang="en-US" dirty="0"/>
              <a:t>Self-Parking</a:t>
            </a:r>
          </a:p>
          <a:p>
            <a:endParaRPr lang="en-US" dirty="0"/>
          </a:p>
        </p:txBody>
      </p:sp>
      <p:pic>
        <p:nvPicPr>
          <p:cNvPr id="9222" name="Picture 6" descr="https://hmsthailand.com/wp-content/uploads/2015/11/booking-restriction-new.png">
            <a:extLst>
              <a:ext uri="{FF2B5EF4-FFF2-40B4-BE49-F238E27FC236}">
                <a16:creationId xmlns:a16="http://schemas.microsoft.com/office/drawing/2014/main" id="{E21E0C2D-06C1-7346-94B8-3D96A935B00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612571" y="1853247"/>
            <a:ext cx="3720149" cy="20920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224" name="Picture 8" descr="Pickup Point Icon – Free Download, PNG and Vector">
            <a:extLst>
              <a:ext uri="{FF2B5EF4-FFF2-40B4-BE49-F238E27FC236}">
                <a16:creationId xmlns:a16="http://schemas.microsoft.com/office/drawing/2014/main" id="{9BD5FE01-2B2F-F743-B32C-CEB71A0FC89F}"/>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83708" y="5333345"/>
            <a:ext cx="860081" cy="860081"/>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Automatic, car, park, parking, smart, vehicle icon - Download on Iconfinder">
            <a:extLst>
              <a:ext uri="{FF2B5EF4-FFF2-40B4-BE49-F238E27FC236}">
                <a16:creationId xmlns:a16="http://schemas.microsoft.com/office/drawing/2014/main" id="{9F664834-FA58-AC47-9E61-22E445646487}"/>
              </a:ext>
            </a:extLst>
          </p:cNvPr>
          <p:cNvPicPr>
            <a:picLocks noChangeAspect="1" noChangeArrowheads="1"/>
          </p:cNvPicPr>
          <p:nvPr/>
        </p:nvPicPr>
        <p:blipFill>
          <a:blip r:embed="rId4" cstate="print">
            <a:lum bright="70000" contrast="-70000"/>
            <a:extLst>
              <a:ext uri="{28A0092B-C50C-407E-A947-70E740481C1C}">
                <a14:useLocalDpi xmlns:a14="http://schemas.microsoft.com/office/drawing/2010/main"/>
              </a:ext>
            </a:extLst>
          </a:blip>
          <a:srcRect/>
          <a:stretch>
            <a:fillRect/>
          </a:stretch>
        </p:blipFill>
        <p:spPr bwMode="auto">
          <a:xfrm>
            <a:off x="9343468" y="4979306"/>
            <a:ext cx="1214120" cy="12141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81 Police Car Chase Illustrations &amp; Clip Art - iStock">
            <a:extLst>
              <a:ext uri="{FF2B5EF4-FFF2-40B4-BE49-F238E27FC236}">
                <a16:creationId xmlns:a16="http://schemas.microsoft.com/office/drawing/2014/main" id="{A90A2D09-5D1B-124F-BDF4-E162BEF93C5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642" b="89532" l="4412" r="96569">
                        <a14:foregroundMark x1="10294" y1="57851" x2="10294" y2="57851"/>
                        <a14:foregroundMark x1="48039" y1="58678" x2="48039" y2="58678"/>
                        <a14:foregroundMark x1="48366" y1="59780" x2="48366" y2="59780"/>
                        <a14:foregroundMark x1="48366" y1="58678" x2="48366" y2="58678"/>
                        <a14:foregroundMark x1="48529" y1="58678" x2="48529" y2="58678"/>
                        <a14:foregroundMark x1="48366" y1="57851" x2="48366" y2="57851"/>
                        <a14:foregroundMark x1="10131" y1="58953" x2="10131" y2="58953"/>
                        <a14:foregroundMark x1="5229" y1="63912" x2="5229" y2="63912"/>
                        <a14:foregroundMark x1="4575" y1="54545" x2="4575" y2="54545"/>
                        <a14:foregroundMark x1="28922" y1="42700" x2="28922" y2="42700"/>
                        <a14:foregroundMark x1="29085" y1="34435" x2="29085" y2="34435"/>
                        <a14:foregroundMark x1="32353" y1="36364" x2="32353" y2="36364"/>
                        <a14:foregroundMark x1="33824" y1="41047" x2="33824" y2="41047"/>
                        <a14:foregroundMark x1="25490" y1="36088" x2="25490" y2="36088"/>
                        <a14:foregroundMark x1="23366" y1="40771" x2="23366" y2="40771"/>
                        <a14:foregroundMark x1="68464" y1="57025" x2="68464" y2="57025"/>
                        <a14:foregroundMark x1="96569" y1="60606" x2="96569" y2="60606"/>
                        <a14:foregroundMark x1="56863" y1="64187" x2="56863" y2="64187"/>
                        <a14:foregroundMark x1="55719" y1="54545" x2="55719" y2="54545"/>
                        <a14:foregroundMark x1="90196" y1="65014" x2="90196" y2="65014"/>
                        <a14:foregroundMark x1="26471" y1="37741" x2="26471" y2="37741"/>
                        <a14:backgroundMark x1="18137" y1="52342" x2="18137" y2="52342"/>
                        <a14:backgroundMark x1="26961" y1="52342" x2="26961" y2="52342"/>
                        <a14:backgroundMark x1="27288" y1="47934" x2="27288" y2="47934"/>
                        <a14:backgroundMark x1="34804" y1="52617" x2="34804" y2="52617"/>
                        <a14:backgroundMark x1="68627" y1="52893" x2="68627" y2="52893"/>
                        <a14:backgroundMark x1="78595" y1="49311" x2="78595" y2="49311"/>
                        <a14:backgroundMark x1="87092" y1="53994" x2="87092" y2="53994"/>
                        <a14:backgroundMark x1="27451" y1="47658" x2="27451" y2="47658"/>
                        <a14:backgroundMark x1="25000" y1="36364" x2="25000" y2="36364"/>
                        <a14:backgroundMark x1="25000" y1="36088" x2="25000" y2="36088"/>
                        <a14:backgroundMark x1="25163" y1="36639" x2="25163" y2="36639"/>
                        <a14:backgroundMark x1="25000" y1="36364" x2="25000" y2="36364"/>
                        <a14:backgroundMark x1="25327" y1="36364" x2="25327" y2="36364"/>
                        <a14:backgroundMark x1="25000" y1="36088" x2="25000" y2="36088"/>
                        <a14:backgroundMark x1="25163" y1="36088" x2="25163" y2="36088"/>
                        <a14:backgroundMark x1="25327" y1="36088" x2="25327" y2="36088"/>
                      </a14:backgroundRemoval>
                    </a14:imgEffect>
                  </a14:imgLayer>
                </a14:imgProps>
              </a:ext>
              <a:ext uri="{28A0092B-C50C-407E-A947-70E740481C1C}">
                <a14:useLocalDpi xmlns:a14="http://schemas.microsoft.com/office/drawing/2010/main"/>
              </a:ext>
            </a:extLst>
          </a:blip>
          <a:srcRect/>
          <a:stretch>
            <a:fillRect/>
          </a:stretch>
        </p:blipFill>
        <p:spPr bwMode="auto">
          <a:xfrm>
            <a:off x="5533612" y="4815839"/>
            <a:ext cx="3320033" cy="196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311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2363E-8E4D-1C4D-9AF2-D993B65F0887}"/>
              </a:ext>
            </a:extLst>
          </p:cNvPr>
          <p:cNvSpPr>
            <a:spLocks noGrp="1"/>
          </p:cNvSpPr>
          <p:nvPr>
            <p:ph type="title"/>
          </p:nvPr>
        </p:nvSpPr>
        <p:spPr/>
        <p:txBody>
          <a:bodyPr/>
          <a:lstStyle/>
          <a:p>
            <a:r>
              <a:rPr lang="en-US" dirty="0"/>
              <a:t>2. Related Work</a:t>
            </a:r>
          </a:p>
        </p:txBody>
      </p:sp>
    </p:spTree>
    <p:extLst>
      <p:ext uri="{BB962C8B-B14F-4D97-AF65-F5344CB8AC3E}">
        <p14:creationId xmlns:p14="http://schemas.microsoft.com/office/powerpoint/2010/main" val="2087288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F0422-B836-7440-A74F-AB3408D4F1D4}"/>
              </a:ext>
            </a:extLst>
          </p:cNvPr>
          <p:cNvSpPr>
            <a:spLocks noGrp="1"/>
          </p:cNvSpPr>
          <p:nvPr>
            <p:ph type="title"/>
          </p:nvPr>
        </p:nvSpPr>
        <p:spPr/>
        <p:txBody>
          <a:bodyPr anchor="t"/>
          <a:lstStyle/>
          <a:p>
            <a:r>
              <a:rPr lang="en-US" dirty="0"/>
              <a:t>2.1 Inspiration</a:t>
            </a:r>
          </a:p>
        </p:txBody>
      </p:sp>
      <p:sp>
        <p:nvSpPr>
          <p:cNvPr id="5" name="Content Placeholder 4">
            <a:extLst>
              <a:ext uri="{FF2B5EF4-FFF2-40B4-BE49-F238E27FC236}">
                <a16:creationId xmlns:a16="http://schemas.microsoft.com/office/drawing/2014/main" id="{B6E42343-7088-5047-8B3B-9E0F571EB75F}"/>
              </a:ext>
            </a:extLst>
          </p:cNvPr>
          <p:cNvSpPr>
            <a:spLocks noGrp="1"/>
          </p:cNvSpPr>
          <p:nvPr>
            <p:ph idx="1"/>
          </p:nvPr>
        </p:nvSpPr>
        <p:spPr>
          <a:xfrm>
            <a:off x="1141412" y="1361440"/>
            <a:ext cx="9905999" cy="5201920"/>
          </a:xfrm>
        </p:spPr>
        <p:txBody>
          <a:bodyPr>
            <a:normAutofit/>
          </a:bodyPr>
          <a:lstStyle/>
          <a:p>
            <a:r>
              <a:rPr lang="en-US" sz="1100" dirty="0"/>
              <a:t>https://github.com/JahodaPaul/autonomous-car-chase</a:t>
            </a:r>
          </a:p>
          <a:p>
            <a:r>
              <a:rPr lang="en-US" sz="1100" dirty="0"/>
              <a:t>https://medium.com/xrpractices/autonomous-car-parking-using-ml-agents-d780a366fe46</a:t>
            </a:r>
          </a:p>
          <a:p>
            <a:r>
              <a:rPr lang="en-US" sz="1100" dirty="0"/>
              <a:t>https://github.com/expectopatronm/platooning-demonstrator</a:t>
            </a:r>
          </a:p>
          <a:p>
            <a:r>
              <a:rPr lang="en-US" sz="1100" dirty="0"/>
              <a:t>https://github.com/carla-simulator/imitation-learning</a:t>
            </a:r>
          </a:p>
          <a:p>
            <a:r>
              <a:rPr lang="en-US" sz="1100" dirty="0"/>
              <a:t>https://thomasfermi.github.io/Algorithms-for-Automated-Driving/Introduction/intro.html</a:t>
            </a:r>
          </a:p>
          <a:p>
            <a:r>
              <a:rPr lang="en-US" sz="1100" dirty="0"/>
              <a:t>https://github.com/Amin-Tgz/awesome-CARLA</a:t>
            </a:r>
          </a:p>
          <a:p>
            <a:r>
              <a:rPr lang="en-US" sz="1100" dirty="0"/>
              <a:t>https://www.openbot.org/</a:t>
            </a:r>
          </a:p>
          <a:p>
            <a:r>
              <a:rPr lang="en-US" sz="1100" dirty="0"/>
              <a:t>https://github.com/FoamoftheSea/mod6project</a:t>
            </a:r>
          </a:p>
          <a:p>
            <a:r>
              <a:rPr lang="en-US" sz="1100" dirty="0"/>
              <a:t>https://medium.com/asap-report/training-a-neural-network-for-driving-an-autonomous-rc-car-3906db91f3e</a:t>
            </a:r>
          </a:p>
          <a:p>
            <a:r>
              <a:rPr lang="en-US" sz="1100" dirty="0"/>
              <a:t>https://ai.googleblog.com/2019/01/soft-actor-critic-deep-reinforcement.html</a:t>
            </a:r>
          </a:p>
          <a:p>
            <a:r>
              <a:rPr lang="en-US" sz="1100" dirty="0"/>
              <a:t>https://github.com/PacktPublishing/Hands-On-Intelligent-Agents-with-OpenAI-Gym/tree/master/ch7#2-carla-gym</a:t>
            </a:r>
          </a:p>
          <a:p>
            <a:r>
              <a:rPr lang="en-US" sz="1100" dirty="0"/>
              <a:t>https://github.com/KaiChen1008/Sim-to-Real-Virtual-Guidance-for-Robot-Navigation</a:t>
            </a:r>
          </a:p>
          <a:p>
            <a:r>
              <a:rPr lang="en-US" sz="1100" dirty="0"/>
              <a:t>https://www.mdpi.com/2504-446X/3/3/58/htm</a:t>
            </a:r>
          </a:p>
          <a:p>
            <a:pPr>
              <a:buSzPct val="50000"/>
              <a:buFont typeface="Wingdings" pitchFamily="2" charset="2"/>
              <a:buChar char="q"/>
            </a:pPr>
            <a:r>
              <a:rPr lang="en-US" sz="1100" dirty="0"/>
              <a:t>https://github.com/vignif/carla-parking</a:t>
            </a:r>
          </a:p>
          <a:p>
            <a:pPr>
              <a:buSzPct val="50000"/>
              <a:buFont typeface="Wingdings" pitchFamily="2" charset="2"/>
              <a:buChar char="q"/>
            </a:pPr>
            <a:r>
              <a:rPr lang="en-US" sz="1100" dirty="0"/>
              <a:t>https://</a:t>
            </a:r>
            <a:r>
              <a:rPr lang="en-US" sz="1100" dirty="0" err="1"/>
              <a:t>policebumper.com</a:t>
            </a:r>
            <a:r>
              <a:rPr lang="en-US" sz="1100" dirty="0"/>
              <a:t>/</a:t>
            </a:r>
          </a:p>
          <a:p>
            <a:pPr marL="0" indent="0">
              <a:buSzPct val="50000"/>
              <a:buNone/>
            </a:pPr>
            <a:endParaRPr lang="en-US" sz="1100" u="sng" dirty="0"/>
          </a:p>
        </p:txBody>
      </p:sp>
      <p:pic>
        <p:nvPicPr>
          <p:cNvPr id="6" name="Picture 5">
            <a:extLst>
              <a:ext uri="{FF2B5EF4-FFF2-40B4-BE49-F238E27FC236}">
                <a16:creationId xmlns:a16="http://schemas.microsoft.com/office/drawing/2014/main" id="{949A1DDD-43FF-D44B-B092-682BA275C39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553622" y="2481648"/>
            <a:ext cx="1986692" cy="1986692"/>
          </a:xfrm>
          <a:prstGeom prst="rect">
            <a:avLst/>
          </a:prstGeom>
        </p:spPr>
      </p:pic>
    </p:spTree>
    <p:extLst>
      <p:ext uri="{BB962C8B-B14F-4D97-AF65-F5344CB8AC3E}">
        <p14:creationId xmlns:p14="http://schemas.microsoft.com/office/powerpoint/2010/main" val="260607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86402-B212-0E48-A4EB-002C59C664CC}"/>
              </a:ext>
            </a:extLst>
          </p:cNvPr>
          <p:cNvSpPr>
            <a:spLocks noGrp="1"/>
          </p:cNvSpPr>
          <p:nvPr>
            <p:ph type="title"/>
          </p:nvPr>
        </p:nvSpPr>
        <p:spPr/>
        <p:txBody>
          <a:bodyPr/>
          <a:lstStyle/>
          <a:p>
            <a:r>
              <a:rPr lang="en-US" dirty="0"/>
              <a:t>3. Team Organization</a:t>
            </a:r>
          </a:p>
        </p:txBody>
      </p:sp>
    </p:spTree>
    <p:extLst>
      <p:ext uri="{BB962C8B-B14F-4D97-AF65-F5344CB8AC3E}">
        <p14:creationId xmlns:p14="http://schemas.microsoft.com/office/powerpoint/2010/main" val="724587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ACF8-2674-A641-8504-2F1B0E0B7FC3}"/>
              </a:ext>
            </a:extLst>
          </p:cNvPr>
          <p:cNvSpPr>
            <a:spLocks noGrp="1"/>
          </p:cNvSpPr>
          <p:nvPr>
            <p:ph type="title"/>
          </p:nvPr>
        </p:nvSpPr>
        <p:spPr/>
        <p:txBody>
          <a:bodyPr anchor="t"/>
          <a:lstStyle/>
          <a:p>
            <a:r>
              <a:rPr lang="en-US" dirty="0"/>
              <a:t>3.1 Team Members and roles</a:t>
            </a:r>
          </a:p>
        </p:txBody>
      </p:sp>
      <p:sp>
        <p:nvSpPr>
          <p:cNvPr id="3" name="Content Placeholder 2">
            <a:extLst>
              <a:ext uri="{FF2B5EF4-FFF2-40B4-BE49-F238E27FC236}">
                <a16:creationId xmlns:a16="http://schemas.microsoft.com/office/drawing/2014/main" id="{96043836-0C32-2E48-94BC-A06494E3C299}"/>
              </a:ext>
            </a:extLst>
          </p:cNvPr>
          <p:cNvSpPr>
            <a:spLocks noGrp="1"/>
          </p:cNvSpPr>
          <p:nvPr>
            <p:ph idx="1"/>
          </p:nvPr>
        </p:nvSpPr>
        <p:spPr>
          <a:xfrm>
            <a:off x="1141412" y="2097088"/>
            <a:ext cx="9905999" cy="3694113"/>
          </a:xfrm>
        </p:spPr>
        <p:txBody>
          <a:bodyPr anchor="t">
            <a:normAutofit/>
          </a:bodyPr>
          <a:lstStyle/>
          <a:p>
            <a:pPr fontAlgn="base">
              <a:lnSpc>
                <a:spcPct val="150000"/>
              </a:lnSpc>
            </a:pPr>
            <a:r>
              <a:rPr lang="en-US" dirty="0" err="1"/>
              <a:t>Zhongheng</a:t>
            </a:r>
            <a:r>
              <a:rPr lang="en-US" dirty="0"/>
              <a:t> (Heng) Li : </a:t>
            </a:r>
          </a:p>
          <a:p>
            <a:pPr lvl="1" fontAlgn="base">
              <a:lnSpc>
                <a:spcPct val="150000"/>
              </a:lnSpc>
            </a:pPr>
            <a:r>
              <a:rPr lang="en-US" dirty="0"/>
              <a:t>Object Detection + Chasing + Sim2real</a:t>
            </a:r>
          </a:p>
          <a:p>
            <a:pPr fontAlgn="base">
              <a:lnSpc>
                <a:spcPct val="150000"/>
              </a:lnSpc>
            </a:pPr>
            <a:r>
              <a:rPr lang="en-US" dirty="0"/>
              <a:t>Nicolas Morant: </a:t>
            </a:r>
          </a:p>
          <a:p>
            <a:pPr lvl="1" fontAlgn="base">
              <a:lnSpc>
                <a:spcPct val="150000"/>
              </a:lnSpc>
            </a:pPr>
            <a:r>
              <a:rPr lang="en-US" dirty="0"/>
              <a:t>GPS Navigation + Self Parking</a:t>
            </a:r>
          </a:p>
          <a:p>
            <a:pPr fontAlgn="base">
              <a:lnSpc>
                <a:spcPct val="150000"/>
              </a:lnSpc>
            </a:pPr>
            <a:r>
              <a:rPr lang="en-US" dirty="0" err="1"/>
              <a:t>Huayu</a:t>
            </a:r>
            <a:r>
              <a:rPr lang="en-US" dirty="0"/>
              <a:t> (Jack) Tsu: </a:t>
            </a:r>
          </a:p>
          <a:p>
            <a:pPr lvl="1" fontAlgn="base">
              <a:lnSpc>
                <a:spcPct val="150000"/>
              </a:lnSpc>
            </a:pPr>
            <a:r>
              <a:rPr lang="en-US" dirty="0"/>
              <a:t>Lane Tracking + Intersection</a:t>
            </a:r>
          </a:p>
        </p:txBody>
      </p:sp>
      <p:pic>
        <p:nvPicPr>
          <p:cNvPr id="6" name="Picture 5">
            <a:extLst>
              <a:ext uri="{FF2B5EF4-FFF2-40B4-BE49-F238E27FC236}">
                <a16:creationId xmlns:a16="http://schemas.microsoft.com/office/drawing/2014/main" id="{9DA38E0B-A716-5841-92DB-387EA9204CC1}"/>
              </a:ext>
            </a:extLst>
          </p:cNvPr>
          <p:cNvPicPr>
            <a:picLocks noChangeAspect="1"/>
          </p:cNvPicPr>
          <p:nvPr/>
        </p:nvPicPr>
        <p:blipFill>
          <a:blip r:embed="rId2"/>
          <a:stretch>
            <a:fillRect/>
          </a:stretch>
        </p:blipFill>
        <p:spPr>
          <a:xfrm>
            <a:off x="7414055" y="2743198"/>
            <a:ext cx="2456935" cy="2456935"/>
          </a:xfrm>
          <a:prstGeom prst="rect">
            <a:avLst/>
          </a:prstGeom>
        </p:spPr>
      </p:pic>
    </p:spTree>
    <p:extLst>
      <p:ext uri="{BB962C8B-B14F-4D97-AF65-F5344CB8AC3E}">
        <p14:creationId xmlns:p14="http://schemas.microsoft.com/office/powerpoint/2010/main" val="17111817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{CB7E9E0E-DA4A-4344-956E-34E89AB9F8F2}tf10001077</Template>
  <TotalTime>4396</TotalTime>
  <Words>789</Words>
  <Application>Microsoft Macintosh PowerPoint</Application>
  <PresentationFormat>Widescreen</PresentationFormat>
  <Paragraphs>149</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Trebuchet MS</vt:lpstr>
      <vt:lpstr>Tw Cen MT</vt:lpstr>
      <vt:lpstr>Wingdings</vt:lpstr>
      <vt:lpstr>Circuit</vt:lpstr>
      <vt:lpstr>Project Proposal   Interceptor 4.0    AUTONOMOUS LAW ENFORCEMENT Vehicle</vt:lpstr>
      <vt:lpstr>1. introduction</vt:lpstr>
      <vt:lpstr>1.1 Goal of the project</vt:lpstr>
      <vt:lpstr>1.2 Level of Autonomy</vt:lpstr>
      <vt:lpstr>1.3 Description</vt:lpstr>
      <vt:lpstr>2. Related Work</vt:lpstr>
      <vt:lpstr>2.1 Inspiration</vt:lpstr>
      <vt:lpstr>3. Team Organization</vt:lpstr>
      <vt:lpstr>3.1 Team Members and roles</vt:lpstr>
      <vt:lpstr>4. Software and developing tools</vt:lpstr>
      <vt:lpstr>4.1 Software</vt:lpstr>
      <vt:lpstr>4.2 Laptop/Desktop Setup</vt:lpstr>
      <vt:lpstr>4.3 Hardware needed (BONUS PHASE)</vt:lpstr>
      <vt:lpstr>4.4 Simulator needed</vt:lpstr>
      <vt:lpstr>5. List of Milestones</vt:lpstr>
      <vt:lpstr>5.1 Outline and schedule</vt:lpstr>
      <vt:lpstr>5.2 Phases</vt:lpstr>
      <vt:lpstr>6. Team meeting Schedule</vt:lpstr>
      <vt:lpstr>6. Team meeting Schedule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    Delamain</dc:title>
  <dc:creator>Microsoft Office User</dc:creator>
  <cp:lastModifiedBy>Microsoft Office User</cp:lastModifiedBy>
  <cp:revision>64</cp:revision>
  <cp:lastPrinted>2021-03-01T00:37:38Z</cp:lastPrinted>
  <dcterms:created xsi:type="dcterms:W3CDTF">2021-02-25T00:47:24Z</dcterms:created>
  <dcterms:modified xsi:type="dcterms:W3CDTF">2021-03-01T00:39:16Z</dcterms:modified>
</cp:coreProperties>
</file>